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1.svg" ContentType="image/svg+xml"/>
  <Override PartName="/ppt/media/image23.svg" ContentType="image/svg+xml"/>
  <Override PartName="/ppt/media/image25.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7.svg" ContentType="image/svg+xml"/>
  <Override PartName="/ppt/media/image39.svg" ContentType="image/svg+xml"/>
  <Override PartName="/ppt/media/image42.svg" ContentType="image/svg+xml"/>
  <Override PartName="/ppt/media/image44.svg" ContentType="image/svg+xml"/>
  <Override PartName="/ppt/media/image46.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8.svg" ContentType="image/svg+xml"/>
  <Override PartName="/ppt/media/image8.svg" ContentType="image/svg+xml"/>
  <Override PartName="/ppt/media/image80.svg" ContentType="image/svg+xml"/>
  <Override PartName="/ppt/media/image84.svg" ContentType="image/svg+xml"/>
  <Override PartName="/ppt/media/image86.svg" ContentType="image/svg+xml"/>
  <Override PartName="/ppt/media/image88.svg" ContentType="image/svg+xml"/>
  <Override PartName="/ppt/media/image9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2" r:id="rId4"/>
    <p:sldMasterId id="2147483664" r:id="rId5"/>
    <p:sldMasterId id="2147483666" r:id="rId6"/>
    <p:sldMasterId id="2147483668" r:id="rId7"/>
    <p:sldMasterId id="2147483670" r:id="rId8"/>
    <p:sldMasterId id="2147483672" r:id="rId9"/>
    <p:sldMasterId id="2147483674" r:id="rId10"/>
    <p:sldMasterId id="2147483676" r:id="rId11"/>
    <p:sldMasterId id="2147483678" r:id="rId12"/>
    <p:sldMasterId id="2147483680" r:id="rId13"/>
    <p:sldMasterId id="2147483682" r:id="rId14"/>
    <p:sldMasterId id="2147483684" r:id="rId15"/>
    <p:sldMasterId id="2147483686" r:id="rId16"/>
    <p:sldMasterId id="2147483688" r:id="rId17"/>
  </p:sldMasterIdLst>
  <p:notesMasterIdLst>
    <p:notesMasterId r:id="rId19"/>
  </p:notesMasterIdLst>
  <p:sldIdLst>
    <p:sldId id="256" r:id="rId18"/>
    <p:sldId id="281" r:id="rId20"/>
    <p:sldId id="282" r:id="rId21"/>
    <p:sldId id="280" r:id="rId22"/>
    <p:sldId id="279" r:id="rId23"/>
    <p:sldId id="275" r:id="rId24"/>
    <p:sldId id="258" r:id="rId25"/>
    <p:sldId id="259" r:id="rId26"/>
    <p:sldId id="260" r:id="rId27"/>
    <p:sldId id="261" r:id="rId28"/>
    <p:sldId id="262" r:id="rId29"/>
    <p:sldId id="263" r:id="rId30"/>
    <p:sldId id="264" r:id="rId31"/>
    <p:sldId id="265" r:id="rId32"/>
    <p:sldId id="266" r:id="rId33"/>
    <p:sldId id="267" r:id="rId34"/>
    <p:sldId id="268" r:id="rId35"/>
    <p:sldId id="269" r:id="rId36"/>
    <p:sldId id="270" r:id="rId37"/>
    <p:sldId id="271" r:id="rId38"/>
    <p:sldId id="272" r:id="rId39"/>
    <p:sldId id="283" r:id="rId40"/>
    <p:sldId id="288" r:id="rId41"/>
    <p:sldId id="289" r:id="rId42"/>
    <p:sldId id="290" r:id="rId43"/>
    <p:sldId id="291" r:id="rId44"/>
    <p:sldId id="295" r:id="rId45"/>
    <p:sldId id="292" r:id="rId46"/>
    <p:sldId id="293" r:id="rId47"/>
    <p:sldId id="294" r:id="rId48"/>
    <p:sldId id="273" r:id="rId49"/>
    <p:sldId id="274" r:id="rId50"/>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80" userDrawn="1">
          <p15:clr>
            <a:srgbClr val="747775"/>
          </p15:clr>
        </p15:guide>
        <p15:guide id="2" pos="2884"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80"/>
        <p:guide pos="2884"/>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32.xml"/><Relationship Id="rId5" Type="http://schemas.openxmlformats.org/officeDocument/2006/relationships/slideMaster" Target="slideMasters/slideMaster4.xml"/><Relationship Id="rId49" Type="http://schemas.openxmlformats.org/officeDocument/2006/relationships/slide" Target="slides/slide31.xml"/><Relationship Id="rId48" Type="http://schemas.openxmlformats.org/officeDocument/2006/relationships/slide" Target="slides/slide30.xml"/><Relationship Id="rId47" Type="http://schemas.openxmlformats.org/officeDocument/2006/relationships/slide" Target="slides/slide29.xml"/><Relationship Id="rId46" Type="http://schemas.openxmlformats.org/officeDocument/2006/relationships/slide" Target="slides/slide28.xml"/><Relationship Id="rId45" Type="http://schemas.openxmlformats.org/officeDocument/2006/relationships/slide" Target="slides/slide27.xml"/><Relationship Id="rId44" Type="http://schemas.openxmlformats.org/officeDocument/2006/relationships/slide" Target="slides/slide26.xml"/><Relationship Id="rId43" Type="http://schemas.openxmlformats.org/officeDocument/2006/relationships/slide" Target="slides/slide25.xml"/><Relationship Id="rId42" Type="http://schemas.openxmlformats.org/officeDocument/2006/relationships/slide" Target="slides/slide24.xml"/><Relationship Id="rId41" Type="http://schemas.openxmlformats.org/officeDocument/2006/relationships/slide" Target="slides/slide23.xml"/><Relationship Id="rId40" Type="http://schemas.openxmlformats.org/officeDocument/2006/relationships/slide" Target="slides/slide22.xml"/><Relationship Id="rId4" Type="http://schemas.openxmlformats.org/officeDocument/2006/relationships/slideMaster" Target="slideMasters/slideMaster3.xml"/><Relationship Id="rId39" Type="http://schemas.openxmlformats.org/officeDocument/2006/relationships/slide" Target="slides/slide21.xml"/><Relationship Id="rId38" Type="http://schemas.openxmlformats.org/officeDocument/2006/relationships/slide" Target="slides/slide20.xml"/><Relationship Id="rId37" Type="http://schemas.openxmlformats.org/officeDocument/2006/relationships/slide" Target="slides/slide19.xml"/><Relationship Id="rId36" Type="http://schemas.openxmlformats.org/officeDocument/2006/relationships/slide" Target="slides/slide18.xml"/><Relationship Id="rId35" Type="http://schemas.openxmlformats.org/officeDocument/2006/relationships/slide" Target="slides/slide17.xml"/><Relationship Id="rId34" Type="http://schemas.openxmlformats.org/officeDocument/2006/relationships/slide" Target="slides/slide16.xml"/><Relationship Id="rId33" Type="http://schemas.openxmlformats.org/officeDocument/2006/relationships/slide" Target="slides/slide15.xml"/><Relationship Id="rId32" Type="http://schemas.openxmlformats.org/officeDocument/2006/relationships/slide" Target="slides/slide14.xml"/><Relationship Id="rId31" Type="http://schemas.openxmlformats.org/officeDocument/2006/relationships/slide" Target="slides/slide13.xml"/><Relationship Id="rId30" Type="http://schemas.openxmlformats.org/officeDocument/2006/relationships/slide" Target="slides/slide12.xml"/><Relationship Id="rId3" Type="http://schemas.openxmlformats.org/officeDocument/2006/relationships/slideMaster" Target="slideMasters/slideMaster2.xml"/><Relationship Id="rId29" Type="http://schemas.openxmlformats.org/officeDocument/2006/relationships/slide" Target="slides/slide11.xml"/><Relationship Id="rId28" Type="http://schemas.openxmlformats.org/officeDocument/2006/relationships/slide" Target="slides/slide10.xml"/><Relationship Id="rId27" Type="http://schemas.openxmlformats.org/officeDocument/2006/relationships/slide" Target="slides/slide9.xml"/><Relationship Id="rId26" Type="http://schemas.openxmlformats.org/officeDocument/2006/relationships/slide" Target="slides/slide8.xml"/><Relationship Id="rId25" Type="http://schemas.openxmlformats.org/officeDocument/2006/relationships/slide" Target="slides/slide7.xml"/><Relationship Id="rId24" Type="http://schemas.openxmlformats.org/officeDocument/2006/relationships/slide" Target="slides/slide6.xml"/><Relationship Id="rId23" Type="http://schemas.openxmlformats.org/officeDocument/2006/relationships/slide" Target="slides/slide5.xml"/><Relationship Id="rId22" Type="http://schemas.openxmlformats.org/officeDocument/2006/relationships/slide" Target="slides/slide4.xml"/><Relationship Id="rId21" Type="http://schemas.openxmlformats.org/officeDocument/2006/relationships/slide" Target="slides/slide3.xml"/><Relationship Id="rId20" Type="http://schemas.openxmlformats.org/officeDocument/2006/relationships/slide" Target="slides/slide2.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大家好，欢迎来到仙居风物旗舰店的空间设计方案展示。本次设计的核心主旨，是将“仙居山水”的自然意境，融入现代零售的空间逻辑中。我们希望通过动线重组和细节雕琢，为顾客带来一场从入户到深处的沉浸式叙事体验。接下来，我将为大家详细解读我们的设计构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接下来是吧台区域。我们设计了高低台一体化的方案。室外吧台与室内收银台紧密相连，通过可开启的玻璃窗实现高效出餐。室外吧台采用耐候材质，并配备了氛围灯，旨在打造一个受欢迎的户外社交点。</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室内部分，我们设计了高低错落的收银台。110厘米的高台面向顾客，形成一个舒适的社交等候区；85厘米的低台面向店员，符合人体工学，操作更高效。这种设计兼顾了顾客体验与出餐速度，是社交与效率的完美结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一个整洁的空间离不开高效的收纳。我们在收银台后和楼梯下规划了两个储物间。主储物间用于存放高频使用的物料，而楼梯下的异形空间则被巧妙地设计成杂物间。通过隐形门的设计，这些功能性空间被完美隐藏，保证了公共区域的视觉干净。</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大家可以看到，我们参考了这些优秀的设计案例。隐形门的运用让墙面看起来非常完整，而楼梯下的定制收纳则展示了我们对每一寸空间的极致利用。内部的感应灯设计也体现了我们对使用便利性的关注。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进入店内，两侧的通顶陈列柜是我们的重点设计之一。它不仅是商品的展示区，更是品牌故事的传播媒介。上层的广告灯箱可以根据季节更换主题画面，中层陈列主打商品，下层则巧妙地设计为备货区。这种设计将展示与仓储功能合二为一，既醒目又高效。</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这张参考图展示了灯箱陈列墙的视觉效果。我们的设计将借鉴这种方式，通过高显色指数的灯光，让仙居的特色产品呈现出最佳状态。同时，下层的备货功能将极大地优化店内的工作流程。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店铺的中央是我们的核心展示区。我们设计了两个中岛展柜，分别以杨梅和农产为主题。一个采用鲜艳的杨梅红，另一个则使用质朴的竹编和原木，通过色彩和材质的对比，突出仙居的两大核心IP。我们还将运用灯光和道具，营造出仿佛置身于山间集市的购物体验。</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在双展柜旁边，我们设置了一台弧形玻璃门冷藏柜。它不仅补充了生鲜产品的陈列，也向顾客传递了我们对产品新鲜度的承诺。弧形玻璃设计更具现代感，自带的LED灯也能很好地展示商品。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注意到店铺有一个2米净高的夹层，之前处于闲置状态。我们计划将其改造为备用仓储区。通过保留并改造原有的货架，我们不仅控制了成本，也践行了环保理念。同时，我们会配备安全的爬梯和防滑地面，确保店员使用时的安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这张参考图展示了类似夹层仓库的效果。我们的改造将使这个原本被忽视的空间变得极具价值，为店铺的长期运营提供有力的支持。</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方案将分为八个部分进行介绍。首先是我们的核心设计主旨，随后会逐一解析入户区、吧台、储物空间、陈列系统、中央展区、夹层利用以及作为空间亮点的挑空景观。最后，我们会对整体设计逻辑进行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现在，我们来到本次设计的点睛之笔——夹层与挑空区。这里将是整个店铺最具记忆点的地方。我们的设计旨在创造一个令人惊叹的视觉焦点，让顾客一进入店内就能感受到强烈的自然气息和空间层次。</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方案将分为八个部分进行介绍。首先是我们的核心设计主旨，随后会逐一解析入户区、吧台、储物空间、陈列系统、中央展区、夹层利用以及作为空间亮点的挑空景观。最后，我们会对整体设计逻辑进行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具体来说，我们在夹层与挑空的交界处设计了通高4.5米的落地玻璃窗，引入充足的自然光。一个向外悬挑1.2米的悬浮平台上，我们将布置一棵姿态优美的斜飘罗汉松，搭配白色砾石和青苔。夜晚，平台边缘的隐形灯带会亮起，使其看起来像一个漂浮的绿岛，成为整个空间的精神地标和绝佳的传播素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最后，我们对整体设计逻辑进行一个总结。从入口的通畅，到吧台的社交与效率，再到隐形收纳的整洁，每一个设计都服务于提升顾客体验和运营效率。陈列系统和中央展区则致力于突出地域IP，而夹层利用和悬浮景观则分别体现了我们的成本控制意识和对空间精神的追求。我们相信，这套方案将为仙居风物旗舰店打造一个独特而成功的空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我的介绍到此结束，感谢各位的聆听。我们期待与您共同将这个美好的设计构想变为现实。谢谢！</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方案将分为八个部分进行介绍。首先是我们的核心设计主旨，随后会逐一解析入户区、吧台、储物空间、陈列系统、中央展区、夹层利用以及作为空间亮点的挑空景观。最后，我们会对整体设计逻辑进行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方案将分为八个部分进行介绍。首先是我们的核心设计主旨，随后会逐一解析入户区、吧台、储物空间、陈列系统、中央展区、夹层利用以及作为空间亮点的挑空景观。最后，我们会对整体设计逻辑进行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次方案将分为八个部分进行介绍。首先是我们的核心设计主旨，随后会逐一解析入户区、吧台、储物空间、陈列系统、中央展区、夹层利用以及作为空间亮点的挑空景观。最后，我们会对整体设计逻辑进行总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的设计主旨非常明确：将“仙居山水”的灵魂注入现代零售空间。我们希望顾客在店内的每一步移动，都能感受到一种叙事感。从入口的豁然开朗，到吧台的社交互动，再到深处的景观惊喜，整个空间将成为一个讲述仙居故事的载体。</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首先来看入户区。目前的玻璃平开门存在明显的弊端，不仅占用空间，而且在高峰期容易拥堵。我们的改造目标就是彻底解决这些问题，打造一个宽敞、便捷、无障碍的入口。</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的解决方案是更换为感应式电动平移玻璃门。这一改造将入口净宽扩大到1.8米，实现了真正的无障碍通行。同时，通过与叫号系统联动和多种感应方式，极大地提升了进出的便利性和效率。安全方面，红外防夹和遇阻反弹功能也充分保障了顾客的安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28.svg"/><Relationship Id="rId4" Type="http://schemas.openxmlformats.org/officeDocument/2006/relationships/image" Target="../media/image27.png"/><Relationship Id="rId3" Type="http://schemas.openxmlformats.org/officeDocument/2006/relationships/tags" Target="../tags/tag26.xml"/><Relationship Id="rId2" Type="http://schemas.openxmlformats.org/officeDocument/2006/relationships/tags" Target="../tags/tag25.xml"/><Relationship Id="rId19" Type="http://schemas.openxmlformats.org/officeDocument/2006/relationships/notesSlide" Target="../notesSlides/notesSlide10.xml"/><Relationship Id="rId18" Type="http://schemas.openxmlformats.org/officeDocument/2006/relationships/slideLayout" Target="../slideLayouts/slideLayout12.xml"/><Relationship Id="rId17" Type="http://schemas.openxmlformats.org/officeDocument/2006/relationships/image" Target="../media/image33.png"/><Relationship Id="rId16" Type="http://schemas.openxmlformats.org/officeDocument/2006/relationships/tags" Target="../tags/tag33.xml"/><Relationship Id="rId15" Type="http://schemas.openxmlformats.org/officeDocument/2006/relationships/image" Target="../media/image32.svg"/><Relationship Id="rId14" Type="http://schemas.openxmlformats.org/officeDocument/2006/relationships/image" Target="../media/image31.png"/><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image" Target="../media/image30.sv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tags" Target="../tags/tag35.xml"/><Relationship Id="rId2" Type="http://schemas.openxmlformats.org/officeDocument/2006/relationships/tags" Target="../tags/tag34.xml"/><Relationship Id="rId19" Type="http://schemas.openxmlformats.org/officeDocument/2006/relationships/notesSlide" Target="../notesSlides/notesSlide11.xml"/><Relationship Id="rId18" Type="http://schemas.openxmlformats.org/officeDocument/2006/relationships/slideLayout" Target="../slideLayouts/slideLayout12.xml"/><Relationship Id="rId17" Type="http://schemas.openxmlformats.org/officeDocument/2006/relationships/image" Target="../media/image40.png"/><Relationship Id="rId16" Type="http://schemas.openxmlformats.org/officeDocument/2006/relationships/tags" Target="../tags/tag42.xml"/><Relationship Id="rId15" Type="http://schemas.openxmlformats.org/officeDocument/2006/relationships/image" Target="../media/image39.svg"/><Relationship Id="rId14" Type="http://schemas.openxmlformats.org/officeDocument/2006/relationships/image" Target="../media/image38.png"/><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image" Target="../media/image37.sv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2.xml"/><Relationship Id="rId7" Type="http://schemas.openxmlformats.org/officeDocument/2006/relationships/image" Target="../media/image46.svg"/><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9" Type="http://schemas.openxmlformats.org/officeDocument/2006/relationships/image" Target="../media/image56.svg"/><Relationship Id="rId8" Type="http://schemas.openxmlformats.org/officeDocument/2006/relationships/image" Target="../media/image55.png"/><Relationship Id="rId7" Type="http://schemas.openxmlformats.org/officeDocument/2006/relationships/image" Target="../media/image54.svg"/><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 Id="rId3" Type="http://schemas.openxmlformats.org/officeDocument/2006/relationships/image" Target="../media/image50.svg"/><Relationship Id="rId2" Type="http://schemas.openxmlformats.org/officeDocument/2006/relationships/image" Target="../media/image49.png"/><Relationship Id="rId13" Type="http://schemas.openxmlformats.org/officeDocument/2006/relationships/notesSlide" Target="../notesSlides/notesSlide14.xml"/><Relationship Id="rId12" Type="http://schemas.openxmlformats.org/officeDocument/2006/relationships/slideLayout" Target="../slideLayouts/slideLayout12.xml"/><Relationship Id="rId11" Type="http://schemas.openxmlformats.org/officeDocument/2006/relationships/image" Target="../media/image58.svg"/><Relationship Id="rId10" Type="http://schemas.openxmlformats.org/officeDocument/2006/relationships/image" Target="../media/image57.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image" Target="../media/image50.svg"/><Relationship Id="rId4" Type="http://schemas.openxmlformats.org/officeDocument/2006/relationships/image" Target="../media/image49.png"/><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notesSlide" Target="../notesSlides/notesSlide15.xml"/><Relationship Id="rId15" Type="http://schemas.openxmlformats.org/officeDocument/2006/relationships/slideLayout" Target="../slideLayouts/slideLayout12.xml"/><Relationship Id="rId14" Type="http://schemas.openxmlformats.org/officeDocument/2006/relationships/image" Target="../media/image61.jpeg"/><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image" Target="../media/image60.svg"/><Relationship Id="rId10" Type="http://schemas.openxmlformats.org/officeDocument/2006/relationships/image" Target="../media/image59.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9" Type="http://schemas.openxmlformats.org/officeDocument/2006/relationships/image" Target="../media/image69.svg"/><Relationship Id="rId8" Type="http://schemas.openxmlformats.org/officeDocument/2006/relationships/image" Target="../media/image68.png"/><Relationship Id="rId7" Type="http://schemas.openxmlformats.org/officeDocument/2006/relationships/image" Target="../media/image67.svg"/><Relationship Id="rId6" Type="http://schemas.openxmlformats.org/officeDocument/2006/relationships/image" Target="../media/image66.png"/><Relationship Id="rId5" Type="http://schemas.openxmlformats.org/officeDocument/2006/relationships/image" Target="../media/image65.svg"/><Relationship Id="rId4" Type="http://schemas.openxmlformats.org/officeDocument/2006/relationships/image" Target="../media/image64.png"/><Relationship Id="rId3" Type="http://schemas.openxmlformats.org/officeDocument/2006/relationships/image" Target="../media/image63.jpeg"/><Relationship Id="rId2" Type="http://schemas.openxmlformats.org/officeDocument/2006/relationships/image" Target="../media/image62.jpeg"/><Relationship Id="rId11" Type="http://schemas.openxmlformats.org/officeDocument/2006/relationships/notesSlide" Target="../notesSlides/notesSlide16.xml"/><Relationship Id="rId10" Type="http://schemas.openxmlformats.org/officeDocument/2006/relationships/slideLayout" Target="../slideLayouts/slideLayout1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9" Type="http://schemas.openxmlformats.org/officeDocument/2006/relationships/image" Target="../media/image44.svg"/><Relationship Id="rId8" Type="http://schemas.openxmlformats.org/officeDocument/2006/relationships/image" Target="../media/image43.png"/><Relationship Id="rId7" Type="http://schemas.openxmlformats.org/officeDocument/2006/relationships/image" Target="../media/image75.svg"/><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 Id="rId3" Type="http://schemas.openxmlformats.org/officeDocument/2006/relationships/image" Target="../media/image71.svg"/><Relationship Id="rId2" Type="http://schemas.openxmlformats.org/officeDocument/2006/relationships/image" Target="../media/image70.png"/><Relationship Id="rId12" Type="http://schemas.openxmlformats.org/officeDocument/2006/relationships/notesSlide" Target="../notesSlides/notesSlide17.xml"/><Relationship Id="rId11" Type="http://schemas.openxmlformats.org/officeDocument/2006/relationships/slideLayout" Target="../slideLayouts/slideLayout12.xml"/><Relationship Id="rId10" Type="http://schemas.openxmlformats.org/officeDocument/2006/relationships/image" Target="../media/image76.jpe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image" Target="../media/image78.svg"/><Relationship Id="rId4" Type="http://schemas.openxmlformats.org/officeDocument/2006/relationships/image" Target="../media/image77.png"/><Relationship Id="rId3" Type="http://schemas.openxmlformats.org/officeDocument/2006/relationships/tags" Target="../tags/tag52.xml"/><Relationship Id="rId24" Type="http://schemas.openxmlformats.org/officeDocument/2006/relationships/notesSlide" Target="../notesSlides/notesSlide18.xml"/><Relationship Id="rId23" Type="http://schemas.openxmlformats.org/officeDocument/2006/relationships/slideLayout" Target="../slideLayouts/slideLayout12.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51.xml"/><Relationship Id="rId19" Type="http://schemas.openxmlformats.org/officeDocument/2006/relationships/image" Target="../media/image80.svg"/><Relationship Id="rId18" Type="http://schemas.openxmlformats.org/officeDocument/2006/relationships/image" Target="../media/image79.png"/><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image" Target="../media/image60.svg"/><Relationship Id="rId11" Type="http://schemas.openxmlformats.org/officeDocument/2006/relationships/image" Target="../media/image59.png"/><Relationship Id="rId10" Type="http://schemas.openxmlformats.org/officeDocument/2006/relationships/tags" Target="../tags/tag57.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2.xml"/><Relationship Id="rId6" Type="http://schemas.openxmlformats.org/officeDocument/2006/relationships/image" Target="../media/image81.png"/><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6.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2.xml"/><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image" Target="../media/image82.jpeg"/></Relationships>
</file>

<file path=ppt/slides/_rels/slide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image" Target="../media/image86.svg"/><Relationship Id="rId4" Type="http://schemas.openxmlformats.org/officeDocument/2006/relationships/image" Target="../media/image85.png"/><Relationship Id="rId3" Type="http://schemas.openxmlformats.org/officeDocument/2006/relationships/tags" Target="../tags/tag71.xml"/><Relationship Id="rId22" Type="http://schemas.openxmlformats.org/officeDocument/2006/relationships/notesSlide" Target="../notesSlides/notesSlide21.xml"/><Relationship Id="rId21" Type="http://schemas.openxmlformats.org/officeDocument/2006/relationships/slideLayout" Target="../slideLayouts/slideLayout12.xml"/><Relationship Id="rId20" Type="http://schemas.openxmlformats.org/officeDocument/2006/relationships/image" Target="../media/image91.png"/><Relationship Id="rId2" Type="http://schemas.openxmlformats.org/officeDocument/2006/relationships/tags" Target="../tags/tag70.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image" Target="../media/image90.svg"/><Relationship Id="rId16" Type="http://schemas.openxmlformats.org/officeDocument/2006/relationships/image" Target="../media/image89.png"/><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image" Target="../media/image88.svg"/><Relationship Id="rId10" Type="http://schemas.openxmlformats.org/officeDocument/2006/relationships/image" Target="../media/image87.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8.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9.xml"/><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20.xml"/><Relationship Id="rId5" Type="http://schemas.openxmlformats.org/officeDocument/2006/relationships/image" Target="../media/image97.jpeg"/><Relationship Id="rId4" Type="http://schemas.openxmlformats.org/officeDocument/2006/relationships/image" Target="../media/image96.jpe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1.xml"/><Relationship Id="rId5" Type="http://schemas.openxmlformats.org/officeDocument/2006/relationships/image" Target="../media/image99.jpeg"/><Relationship Id="rId4" Type="http://schemas.openxmlformats.org/officeDocument/2006/relationships/image" Target="../media/image98.jpe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2.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6.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3.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4.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5.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9" Type="http://schemas.openxmlformats.org/officeDocument/2006/relationships/notesSlide" Target="../notesSlides/notesSlide31.xml"/><Relationship Id="rId18" Type="http://schemas.openxmlformats.org/officeDocument/2006/relationships/slideLayout" Target="../slideLayouts/slideLayout12.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image" Target="../media/image100.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5.xml"/><Relationship Id="rId2" Type="http://schemas.openxmlformats.org/officeDocument/2006/relationships/image" Target="../media/image5.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image" Target="../media/image6.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8.svg"/><Relationship Id="rId4" Type="http://schemas.openxmlformats.org/officeDocument/2006/relationships/image" Target="../media/image7.png"/><Relationship Id="rId3" Type="http://schemas.openxmlformats.org/officeDocument/2006/relationships/tags" Target="../tags/tag2.xml"/><Relationship Id="rId21" Type="http://schemas.openxmlformats.org/officeDocument/2006/relationships/notesSlide" Target="../notesSlides/notesSlide7.xml"/><Relationship Id="rId20" Type="http://schemas.openxmlformats.org/officeDocument/2006/relationships/slideLayout" Target="../slideLayouts/slideLayout12.xml"/><Relationship Id="rId2" Type="http://schemas.openxmlformats.org/officeDocument/2006/relationships/tags" Target="../tags/tag1.xml"/><Relationship Id="rId19" Type="http://schemas.openxmlformats.org/officeDocument/2006/relationships/tags" Target="../tags/tag12.xml"/><Relationship Id="rId18" Type="http://schemas.openxmlformats.org/officeDocument/2006/relationships/tags" Target="../tags/tag11.xml"/><Relationship Id="rId17" Type="http://schemas.openxmlformats.org/officeDocument/2006/relationships/image" Target="../media/image12.svg"/><Relationship Id="rId16" Type="http://schemas.openxmlformats.org/officeDocument/2006/relationships/image" Target="../media/image11.png"/><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10.svg"/><Relationship Id="rId10" Type="http://schemas.openxmlformats.org/officeDocument/2006/relationships/image" Target="../media/image9.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9.jpeg"/><Relationship Id="rId7" Type="http://schemas.openxmlformats.org/officeDocument/2006/relationships/image" Target="../media/image18.svg"/><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 Id="rId3" Type="http://schemas.openxmlformats.org/officeDocument/2006/relationships/image" Target="../media/image14.svg"/><Relationship Id="rId2" Type="http://schemas.openxmlformats.org/officeDocument/2006/relationships/image" Target="../media/image13.png"/><Relationship Id="rId10" Type="http://schemas.openxmlformats.org/officeDocument/2006/relationships/notesSlide" Target="../notesSlides/notesSlide8.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image" Target="../media/image21.svg"/><Relationship Id="rId4" Type="http://schemas.openxmlformats.org/officeDocument/2006/relationships/image" Target="../media/image20.png"/><Relationship Id="rId3" Type="http://schemas.openxmlformats.org/officeDocument/2006/relationships/tags" Target="../tags/tag14.xml"/><Relationship Id="rId22" Type="http://schemas.openxmlformats.org/officeDocument/2006/relationships/notesSlide" Target="../notesSlides/notesSlide9.xml"/><Relationship Id="rId21" Type="http://schemas.openxmlformats.org/officeDocument/2006/relationships/slideLayout" Target="../slideLayouts/slideLayout12.xml"/><Relationship Id="rId20" Type="http://schemas.openxmlformats.org/officeDocument/2006/relationships/image" Target="../media/image26.jpeg"/><Relationship Id="rId2" Type="http://schemas.openxmlformats.org/officeDocument/2006/relationships/tags" Target="../tags/tag13.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image" Target="../media/image25.svg"/><Relationship Id="rId16" Type="http://schemas.openxmlformats.org/officeDocument/2006/relationships/image" Target="../media/image24.png"/><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image" Target="../media/image23.svg"/><Relationship Id="rId10" Type="http://schemas.openxmlformats.org/officeDocument/2006/relationships/image" Target="../media/image22.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30000"/>
            </a:srgbClr>
          </a:solidFill>
          <a:ln cap="flat" cmpd="sng">
            <a:solidFill>
              <a:srgbClr val="000000">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2286000"/>
            <a:ext cx="10668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4800" b="1" i="0" u="none" strike="noStrike">
                <a:solidFill>
                  <a:srgbClr val="FFFFFF"/>
                </a:solidFill>
                <a:latin typeface="Noto Sans SC"/>
                <a:ea typeface="Noto Sans SC"/>
                <a:cs typeface="Noto Sans SC"/>
                <a:sym typeface="Noto Sans SC"/>
              </a:rPr>
              <a:t>神仙大农椒江</a:t>
            </a:r>
            <a:r>
              <a:rPr lang="en-US" sz="4800" b="1" i="0" u="none" strike="noStrike">
                <a:solidFill>
                  <a:srgbClr val="FFFFFF"/>
                </a:solidFill>
                <a:latin typeface="Noto Sans SC"/>
                <a:ea typeface="Noto Sans SC"/>
                <a:cs typeface="Noto Sans SC"/>
                <a:sym typeface="Noto Sans SC"/>
              </a:rPr>
              <a:t>店</a:t>
            </a:r>
            <a:endParaRPr lang="en-US" sz="1100"/>
          </a:p>
        </p:txBody>
      </p:sp>
      <p:sp>
        <p:nvSpPr>
          <p:cNvPr id="4" name="AutoShape 4"/>
          <p:cNvSpPr/>
          <p:nvPr/>
        </p:nvSpPr>
        <p:spPr>
          <a:xfrm>
            <a:off x="762000" y="4064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0" i="0" u="none" strike="noStrike">
                <a:solidFill>
                  <a:srgbClr val="FFFFFF">
                    <a:alpha val="85098"/>
                  </a:srgbClr>
                </a:solidFill>
                <a:latin typeface="Noto Sans SC"/>
                <a:ea typeface="Noto Sans SC"/>
                <a:cs typeface="Noto Sans SC"/>
                <a:sym typeface="Noto Sans SC"/>
              </a:rPr>
              <a:t>空间设计方案展示</a:t>
            </a:r>
            <a:endParaRPr lang="en-US" sz="1100"/>
          </a:p>
        </p:txBody>
      </p:sp>
      <p:sp>
        <p:nvSpPr>
          <p:cNvPr id="5" name="AutoShape 5"/>
          <p:cNvSpPr/>
          <p:nvPr/>
        </p:nvSpPr>
        <p:spPr>
          <a:xfrm>
            <a:off x="762000" y="5397500"/>
            <a:ext cx="10668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600" b="0" i="0" u="none" strike="noStrike">
                <a:solidFill>
                  <a:srgbClr val="FFFFFF">
                    <a:alpha val="70196"/>
                  </a:srgbClr>
                </a:solidFill>
                <a:latin typeface="Noto Sans SC"/>
                <a:ea typeface="Noto Sans SC"/>
                <a:cs typeface="Noto Sans SC"/>
                <a:sym typeface="Noto Sans SC"/>
              </a:rPr>
              <a:t>不装腔，不造作，把仙居的山水风物请进来，用最舒服的光照着，用最顺眼的方式摆着。</a:t>
            </a:r>
            <a:br>
              <a:rPr lang="en-US" sz="1600" b="0" i="0" u="none" strike="noStrike">
                <a:solidFill>
                  <a:srgbClr val="FFFFFF">
                    <a:alpha val="70196"/>
                  </a:srgbClr>
                </a:solidFill>
                <a:latin typeface="Noto Sans SC"/>
                <a:ea typeface="Noto Sans SC"/>
                <a:cs typeface="Noto Sans SC"/>
                <a:sym typeface="Noto Sans SC"/>
              </a:rPr>
            </a:br>
            <a:r>
              <a:rPr lang="zh-CN" altLang="en-US" sz="1600" b="0" i="0" u="none" strike="noStrike">
                <a:solidFill>
                  <a:srgbClr val="FFFFFF">
                    <a:alpha val="70196"/>
                  </a:srgbClr>
                </a:solidFill>
                <a:latin typeface="Noto Sans SC"/>
                <a:ea typeface="Noto Sans SC"/>
                <a:cs typeface="Noto Sans SC"/>
                <a:sym typeface="Noto Sans SC"/>
              </a:rPr>
              <a:t>朴实的陈列，真实的味道。让每一次挑选，都是一场安心寻味。</a:t>
            </a:r>
            <a:endParaRPr lang="zh-CN" altLang="en-US" sz="1600" b="0" i="0" u="none" strike="noStrike">
              <a:solidFill>
                <a:srgbClr val="FFFFFF">
                  <a:alpha val="70196"/>
                </a:srgbClr>
              </a:solidFill>
              <a:latin typeface="Noto Sans SC"/>
              <a:ea typeface="Noto Sans SC"/>
              <a:cs typeface="Noto Sans SC"/>
              <a:sym typeface="Noto Sans S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02 室外吧台 + 室内收银台</a:t>
            </a:r>
            <a:endParaRPr lang="en-US" sz="1100"/>
          </a:p>
        </p:txBody>
      </p:sp>
      <p:sp>
        <p:nvSpPr>
          <p:cNvPr id="5" name="AutoShape 5"/>
          <p:cNvSpPr/>
          <p:nvPr/>
        </p:nvSpPr>
        <p:spPr>
          <a:xfrm>
            <a:off x="762000" y="5524500"/>
            <a:ext cx="3556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300" b="0" i="0" u="none" strike="noStrike">
                <a:solidFill>
                  <a:srgbClr val="333333">
                    <a:alpha val="70196"/>
                  </a:srgbClr>
                </a:solidFill>
                <a:latin typeface="Noto Sans SC"/>
                <a:ea typeface="Noto Sans SC"/>
                <a:cs typeface="Noto Sans SC"/>
                <a:sym typeface="Noto Sans SC"/>
              </a:rPr>
              <a:t>户外实景参考：开放式高脚吧台，打造惬意社交场域</a:t>
            </a:r>
            <a:endParaRPr lang="en-US" sz="1100"/>
          </a:p>
        </p:txBody>
      </p:sp>
      <p:sp>
        <p:nvSpPr>
          <p:cNvPr id="6" name="AutoShape 6"/>
          <p:cNvSpPr/>
          <p:nvPr/>
        </p:nvSpPr>
        <p:spPr>
          <a:xfrm>
            <a:off x="4826000" y="1778000"/>
            <a:ext cx="6604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333333"/>
                </a:solidFill>
                <a:latin typeface="Noto Sans SC"/>
                <a:ea typeface="Noto Sans SC"/>
                <a:cs typeface="Noto Sans SC"/>
                <a:sym typeface="Noto Sans SC"/>
              </a:rPr>
              <a:t>高低台一体化，构建内外无界的交互空间</a:t>
            </a:r>
            <a:endParaRPr lang="en-US" sz="1100"/>
          </a:p>
        </p:txBody>
      </p:sp>
      <p:sp>
        <p:nvSpPr>
          <p:cNvPr id="7" name="AutoShape 7"/>
          <p:cNvSpPr/>
          <p:nvPr>
            <p:custDataLst>
              <p:tags r:id="rId2"/>
            </p:custDataLst>
          </p:nvPr>
        </p:nvSpPr>
        <p:spPr>
          <a:xfrm>
            <a:off x="4826000" y="2667000"/>
            <a:ext cx="66040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80000" y="2857500"/>
            <a:ext cx="355600" cy="355600"/>
          </a:xfrm>
          <a:prstGeom prst="rect">
            <a:avLst/>
          </a:prstGeom>
        </p:spPr>
      </p:pic>
      <p:sp>
        <p:nvSpPr>
          <p:cNvPr id="9" name="AutoShape 9"/>
          <p:cNvSpPr/>
          <p:nvPr>
            <p:custDataLst>
              <p:tags r:id="rId6"/>
            </p:custDataLst>
          </p:nvPr>
        </p:nvSpPr>
        <p:spPr>
          <a:xfrm>
            <a:off x="5588000" y="2768600"/>
            <a:ext cx="5715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zh-CN" altLang="en-US" sz="1600" b="1" i="0" u="none" strike="noStrike">
                <a:solidFill>
                  <a:srgbClr val="333333"/>
                </a:solidFill>
                <a:latin typeface="Noto Sans SC"/>
                <a:ea typeface="Noto Sans SC"/>
                <a:cs typeface="Noto Sans SC"/>
                <a:sym typeface="Noto Sans SC"/>
              </a:rPr>
              <a:t>吧台收银</a:t>
            </a:r>
            <a:r>
              <a:rPr lang="en-US" sz="1600" b="1" i="0" u="none" strike="noStrike">
                <a:solidFill>
                  <a:srgbClr val="333333"/>
                </a:solidFill>
                <a:latin typeface="Noto Sans SC"/>
                <a:ea typeface="Noto Sans SC"/>
                <a:cs typeface="Noto Sans SC"/>
                <a:sym typeface="Noto Sans SC"/>
              </a:rPr>
              <a:t>联动布局，高效传餐</a:t>
            </a:r>
            <a:endParaRPr lang="en-US" sz="1100"/>
          </a:p>
          <a:p>
            <a:pPr marL="0" indent="0" algn="l">
              <a:lnSpc>
                <a:spcPct val="108000"/>
              </a:lnSpc>
            </a:pPr>
            <a:r>
              <a:rPr lang="en-US" sz="1400" b="0" i="0" u="none" strike="noStrike">
                <a:solidFill>
                  <a:srgbClr val="333333">
                    <a:alpha val="80000"/>
                  </a:srgbClr>
                </a:solidFill>
                <a:latin typeface="Noto Sans SC"/>
                <a:ea typeface="Noto Sans SC"/>
                <a:cs typeface="Noto Sans SC"/>
                <a:sym typeface="Noto Sans SC"/>
              </a:rPr>
              <a:t>室内收银</a:t>
            </a:r>
            <a:r>
              <a:rPr lang="zh-CN" altLang="en-US" sz="1400" b="0" i="0" u="none" strike="noStrike">
                <a:solidFill>
                  <a:srgbClr val="333333">
                    <a:alpha val="80000"/>
                  </a:srgbClr>
                </a:solidFill>
                <a:latin typeface="Noto Sans SC"/>
                <a:ea typeface="Noto Sans SC"/>
                <a:cs typeface="Noto Sans SC"/>
                <a:sym typeface="Noto Sans SC"/>
              </a:rPr>
              <a:t>台</a:t>
            </a:r>
            <a:r>
              <a:rPr lang="en-US" sz="1400" b="0" i="0" u="none" strike="noStrike">
                <a:solidFill>
                  <a:srgbClr val="333333">
                    <a:alpha val="80000"/>
                  </a:srgbClr>
                </a:solidFill>
                <a:latin typeface="Noto Sans SC"/>
                <a:ea typeface="Noto Sans SC"/>
                <a:cs typeface="Noto Sans SC"/>
                <a:sym typeface="Noto Sans SC"/>
              </a:rPr>
              <a:t>与室外吧台无缝衔接，中间</a:t>
            </a:r>
            <a:r>
              <a:rPr lang="zh-CN" altLang="en-US" sz="1400" b="0" i="0" u="none" strike="noStrike">
                <a:solidFill>
                  <a:srgbClr val="333333">
                    <a:alpha val="80000"/>
                  </a:srgbClr>
                </a:solidFill>
                <a:latin typeface="Noto Sans SC"/>
                <a:ea typeface="Noto Sans SC"/>
                <a:cs typeface="Noto Sans SC"/>
                <a:sym typeface="Noto Sans SC"/>
              </a:rPr>
              <a:t>上下提拉窗可</a:t>
            </a:r>
            <a:r>
              <a:rPr lang="en-US" sz="1400" b="0" i="0" u="none" strike="noStrike">
                <a:solidFill>
                  <a:srgbClr val="333333">
                    <a:alpha val="80000"/>
                  </a:srgbClr>
                </a:solidFill>
                <a:latin typeface="Noto Sans SC"/>
                <a:ea typeface="Noto Sans SC"/>
                <a:cs typeface="Noto Sans SC"/>
                <a:sym typeface="Noto Sans SC"/>
              </a:rPr>
              <a:t>实现室内外双向出餐，最大化利用空间效率。</a:t>
            </a:r>
            <a:endParaRPr lang="en-US" sz="1400" b="0" i="0" u="none" strike="noStrike">
              <a:solidFill>
                <a:srgbClr val="333333">
                  <a:alpha val="80000"/>
                </a:srgbClr>
              </a:solidFill>
              <a:latin typeface="Noto Sans SC"/>
              <a:ea typeface="Noto Sans SC"/>
              <a:cs typeface="Noto Sans SC"/>
              <a:sym typeface="Noto Sans SC"/>
            </a:endParaRPr>
          </a:p>
        </p:txBody>
      </p:sp>
      <p:sp>
        <p:nvSpPr>
          <p:cNvPr id="10" name="AutoShape 10"/>
          <p:cNvSpPr/>
          <p:nvPr>
            <p:custDataLst>
              <p:tags r:id="rId7"/>
            </p:custDataLst>
          </p:nvPr>
        </p:nvSpPr>
        <p:spPr>
          <a:xfrm>
            <a:off x="4826000" y="3873500"/>
            <a:ext cx="66040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080000" y="4064000"/>
            <a:ext cx="355600" cy="355600"/>
          </a:xfrm>
          <a:prstGeom prst="rect">
            <a:avLst/>
          </a:prstGeom>
        </p:spPr>
      </p:pic>
      <p:sp>
        <p:nvSpPr>
          <p:cNvPr id="12" name="AutoShape 12"/>
          <p:cNvSpPr/>
          <p:nvPr>
            <p:custDataLst>
              <p:tags r:id="rId11"/>
            </p:custDataLst>
          </p:nvPr>
        </p:nvSpPr>
        <p:spPr>
          <a:xfrm>
            <a:off x="5588000" y="3975100"/>
            <a:ext cx="5715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333333"/>
                </a:solidFill>
                <a:latin typeface="Noto Sans SC"/>
                <a:ea typeface="Noto Sans SC"/>
                <a:cs typeface="Noto Sans SC"/>
                <a:sym typeface="Noto Sans SC"/>
              </a:rPr>
              <a:t>站立式高度，甄选耐候材质</a:t>
            </a:r>
            <a:endParaRPr lang="en-US" sz="1100"/>
          </a:p>
          <a:p>
            <a:pPr marL="0" indent="0" algn="l">
              <a:lnSpc>
                <a:spcPct val="108000"/>
              </a:lnSpc>
            </a:pPr>
            <a:r>
              <a:rPr lang="zh-CN" altLang="en-US" sz="1400" b="0" i="0" u="none" strike="noStrike">
                <a:solidFill>
                  <a:srgbClr val="333333">
                    <a:alpha val="80000"/>
                  </a:srgbClr>
                </a:solidFill>
                <a:latin typeface="Noto Sans SC"/>
                <a:ea typeface="Noto Sans SC"/>
                <a:cs typeface="Noto Sans SC"/>
                <a:sym typeface="Noto Sans SC"/>
              </a:rPr>
              <a:t>加宽的</a:t>
            </a:r>
            <a:r>
              <a:rPr lang="en-US" sz="1400" b="0" i="0" u="none" strike="noStrike">
                <a:solidFill>
                  <a:srgbClr val="333333">
                    <a:alpha val="80000"/>
                  </a:srgbClr>
                </a:solidFill>
                <a:latin typeface="Noto Sans SC"/>
                <a:ea typeface="Noto Sans SC"/>
                <a:cs typeface="Noto Sans SC"/>
                <a:sym typeface="Noto Sans SC"/>
              </a:rPr>
              <a:t>台面设计，</a:t>
            </a:r>
            <a:r>
              <a:rPr lang="zh-CN" altLang="en-US" sz="1400" b="0" i="0" u="none" strike="noStrike">
                <a:solidFill>
                  <a:srgbClr val="333333">
                    <a:alpha val="80000"/>
                  </a:srgbClr>
                </a:solidFill>
                <a:latin typeface="Noto Sans SC"/>
                <a:ea typeface="Noto Sans SC"/>
                <a:cs typeface="Noto Sans SC"/>
                <a:sym typeface="Noto Sans SC"/>
              </a:rPr>
              <a:t>耐候木材的使用</a:t>
            </a:r>
            <a:r>
              <a:rPr lang="en-US" sz="1400" b="0" i="0" u="none" strike="noStrike">
                <a:solidFill>
                  <a:srgbClr val="333333">
                    <a:alpha val="80000"/>
                  </a:srgbClr>
                </a:solidFill>
                <a:latin typeface="Noto Sans SC"/>
                <a:ea typeface="Noto Sans SC"/>
                <a:cs typeface="Noto Sans SC"/>
                <a:sym typeface="Noto Sans SC"/>
              </a:rPr>
              <a:t>，兼顾户外的</a:t>
            </a:r>
            <a:r>
              <a:rPr lang="zh-CN" altLang="en-US" sz="1400" b="0" i="0" u="none" strike="noStrike">
                <a:solidFill>
                  <a:srgbClr val="333333">
                    <a:alpha val="80000"/>
                  </a:srgbClr>
                </a:solidFill>
                <a:latin typeface="Noto Sans SC"/>
                <a:ea typeface="Noto Sans SC"/>
                <a:cs typeface="Noto Sans SC"/>
                <a:sym typeface="Noto Sans SC"/>
              </a:rPr>
              <a:t>使用寿命</a:t>
            </a:r>
            <a:r>
              <a:rPr lang="en-US" sz="1400" b="0" i="0" u="none" strike="noStrike">
                <a:solidFill>
                  <a:srgbClr val="333333">
                    <a:alpha val="80000"/>
                  </a:srgbClr>
                </a:solidFill>
                <a:latin typeface="Noto Sans SC"/>
                <a:ea typeface="Noto Sans SC"/>
                <a:cs typeface="Noto Sans SC"/>
                <a:sym typeface="Noto Sans SC"/>
              </a:rPr>
              <a:t>与视觉上的自然温润质感。</a:t>
            </a:r>
            <a:endParaRPr lang="en-US" sz="1400" b="0" i="0" u="none" strike="noStrike">
              <a:solidFill>
                <a:srgbClr val="333333">
                  <a:alpha val="80000"/>
                </a:srgbClr>
              </a:solidFill>
              <a:latin typeface="Noto Sans SC"/>
              <a:ea typeface="Noto Sans SC"/>
              <a:cs typeface="Noto Sans SC"/>
              <a:sym typeface="Noto Sans SC"/>
            </a:endParaRPr>
          </a:p>
        </p:txBody>
      </p:sp>
      <p:sp>
        <p:nvSpPr>
          <p:cNvPr id="13" name="AutoShape 13"/>
          <p:cNvSpPr/>
          <p:nvPr>
            <p:custDataLst>
              <p:tags r:id="rId12"/>
            </p:custDataLst>
          </p:nvPr>
        </p:nvSpPr>
        <p:spPr>
          <a:xfrm>
            <a:off x="4826000" y="5080000"/>
            <a:ext cx="6604000" cy="1079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080000" y="5270500"/>
            <a:ext cx="355600" cy="355600"/>
          </a:xfrm>
          <a:prstGeom prst="rect">
            <a:avLst/>
          </a:prstGeom>
        </p:spPr>
      </p:pic>
      <p:sp>
        <p:nvSpPr>
          <p:cNvPr id="15" name="AutoShape 15"/>
          <p:cNvSpPr/>
          <p:nvPr>
            <p:custDataLst>
              <p:tags r:id="rId16"/>
            </p:custDataLst>
          </p:nvPr>
        </p:nvSpPr>
        <p:spPr>
          <a:xfrm>
            <a:off x="5588000" y="5181600"/>
            <a:ext cx="5715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333333"/>
                </a:solidFill>
                <a:latin typeface="Noto Sans SC"/>
                <a:ea typeface="Noto Sans SC"/>
                <a:cs typeface="Noto Sans SC"/>
                <a:sym typeface="Noto Sans SC"/>
              </a:rPr>
              <a:t>光影氛围营造，人性化贴心设施</a:t>
            </a:r>
            <a:endParaRPr lang="en-US" sz="1100"/>
          </a:p>
          <a:p>
            <a:pPr marL="0" indent="0" algn="l">
              <a:lnSpc>
                <a:spcPct val="108000"/>
              </a:lnSpc>
            </a:pPr>
            <a:r>
              <a:rPr lang="zh-CN" altLang="en-US" sz="1400" b="0" i="0" u="none" strike="noStrike">
                <a:solidFill>
                  <a:srgbClr val="333333">
                    <a:alpha val="80000"/>
                  </a:srgbClr>
                </a:solidFill>
                <a:latin typeface="Noto Sans SC"/>
                <a:ea typeface="Noto Sans SC"/>
                <a:cs typeface="Noto Sans SC"/>
                <a:sym typeface="Noto Sans SC"/>
              </a:rPr>
              <a:t>台面下可</a:t>
            </a:r>
            <a:r>
              <a:rPr lang="en-US" sz="1400" b="0" i="0" u="none" strike="noStrike">
                <a:solidFill>
                  <a:srgbClr val="333333">
                    <a:alpha val="80000"/>
                  </a:srgbClr>
                </a:solidFill>
                <a:latin typeface="Noto Sans SC"/>
                <a:ea typeface="Noto Sans SC"/>
                <a:cs typeface="Noto Sans SC"/>
                <a:sym typeface="Noto Sans SC"/>
              </a:rPr>
              <a:t>嵌入隐藏式LED暖光灯带，夜间勾勒柔和轮廓；户外</a:t>
            </a:r>
            <a:r>
              <a:rPr lang="zh-CN" altLang="en-US" sz="1400" b="0" i="0" u="none" strike="noStrike">
                <a:solidFill>
                  <a:srgbClr val="333333">
                    <a:alpha val="80000"/>
                  </a:srgbClr>
                </a:solidFill>
                <a:latin typeface="Noto Sans SC"/>
                <a:ea typeface="Noto Sans SC"/>
                <a:cs typeface="Noto Sans SC"/>
                <a:sym typeface="Noto Sans SC"/>
              </a:rPr>
              <a:t>可配备</a:t>
            </a:r>
            <a:r>
              <a:rPr lang="en-US" sz="1400" b="0" i="0" u="none" strike="noStrike">
                <a:solidFill>
                  <a:srgbClr val="333333">
                    <a:alpha val="80000"/>
                  </a:srgbClr>
                </a:solidFill>
                <a:latin typeface="Noto Sans SC"/>
                <a:ea typeface="Noto Sans SC"/>
                <a:cs typeface="Noto Sans SC"/>
                <a:sym typeface="Noto Sans SC"/>
              </a:rPr>
              <a:t>专用防水插座，满足顾客手机充电等即时需求。</a:t>
            </a:r>
            <a:endParaRPr lang="en-US" sz="1400" b="0" i="0" u="none" strike="noStrike">
              <a:solidFill>
                <a:srgbClr val="333333">
                  <a:alpha val="80000"/>
                </a:srgbClr>
              </a:solidFill>
              <a:latin typeface="Noto Sans SC"/>
              <a:ea typeface="Noto Sans SC"/>
              <a:cs typeface="Noto Sans SC"/>
              <a:sym typeface="Noto Sans SC"/>
            </a:endParaRPr>
          </a:p>
        </p:txBody>
      </p:sp>
      <p:pic>
        <p:nvPicPr>
          <p:cNvPr id="16" name="图片 15" descr="案例"/>
          <p:cNvPicPr>
            <a:picLocks noChangeAspect="1"/>
          </p:cNvPicPr>
          <p:nvPr/>
        </p:nvPicPr>
        <p:blipFill>
          <a:blip r:embed="rId17"/>
          <a:stretch>
            <a:fillRect/>
          </a:stretch>
        </p:blipFill>
        <p:spPr>
          <a:xfrm>
            <a:off x="502285" y="2151380"/>
            <a:ext cx="4075430" cy="31191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02 室外吧台 + 室内收银台</a:t>
            </a:r>
            <a:endParaRPr lang="en-US" sz="1100"/>
          </a:p>
        </p:txBody>
      </p:sp>
      <p:sp>
        <p:nvSpPr>
          <p:cNvPr id="5" name="AutoShape 5"/>
          <p:cNvSpPr/>
          <p:nvPr/>
        </p:nvSpPr>
        <p:spPr>
          <a:xfrm>
            <a:off x="762000" y="5080000"/>
            <a:ext cx="4572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25252"/>
                </a:solidFill>
                <a:latin typeface="Noto Sans SC"/>
                <a:ea typeface="Noto Sans SC"/>
                <a:cs typeface="Noto Sans SC"/>
                <a:sym typeface="Noto Sans SC"/>
              </a:rPr>
              <a:t>日式极简风格的木质高低吧台实景，以温润的材质与自然的肌理，营造出静谧舒适的消费氛围，完美诠释了功能与美学的融合。</a:t>
            </a:r>
            <a:endParaRPr lang="en-US" sz="1100"/>
          </a:p>
        </p:txBody>
      </p:sp>
      <p:sp>
        <p:nvSpPr>
          <p:cNvPr id="6" name="AutoShape 6"/>
          <p:cNvSpPr/>
          <p:nvPr>
            <p:custDataLst>
              <p:tags r:id="rId2"/>
            </p:custDataLst>
          </p:nvPr>
        </p:nvSpPr>
        <p:spPr>
          <a:xfrm>
            <a:off x="5842000" y="1778000"/>
            <a:ext cx="5588000" cy="1168400"/>
          </a:xfrm>
          <a:prstGeom prst="roundRect">
            <a:avLst>
              <a:gd name="adj" fmla="val 0"/>
            </a:avLst>
          </a:prstGeom>
          <a:solidFill>
            <a:srgbClr val="FFFFFF">
              <a:alpha val="45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45200" y="1981200"/>
            <a:ext cx="355600" cy="355600"/>
          </a:xfrm>
          <a:prstGeom prst="rect">
            <a:avLst/>
          </a:prstGeom>
        </p:spPr>
      </p:pic>
      <p:sp>
        <p:nvSpPr>
          <p:cNvPr id="8" name="AutoShape 8"/>
          <p:cNvSpPr/>
          <p:nvPr>
            <p:custDataLst>
              <p:tags r:id="rId6"/>
            </p:custDataLst>
          </p:nvPr>
        </p:nvSpPr>
        <p:spPr>
          <a:xfrm>
            <a:off x="6553200" y="1905000"/>
            <a:ext cx="482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333333"/>
                </a:solidFill>
                <a:latin typeface="Noto Sans SC"/>
                <a:ea typeface="Noto Sans SC"/>
                <a:cs typeface="Noto Sans SC"/>
                <a:sym typeface="Noto Sans SC"/>
              </a:rPr>
              <a:t>社交型高台区 · 营造松弛感</a:t>
            </a:r>
            <a:endParaRPr lang="en-US" sz="1100"/>
          </a:p>
          <a:p>
            <a:pPr marL="0" indent="0" algn="l">
              <a:lnSpc>
                <a:spcPct val="108000"/>
              </a:lnSpc>
            </a:pPr>
            <a:r>
              <a:rPr lang="en-US" sz="1300" b="0" i="0" u="none" strike="noStrike">
                <a:solidFill>
                  <a:srgbClr val="555555"/>
                </a:solidFill>
                <a:latin typeface="Noto Sans SC"/>
                <a:ea typeface="Noto Sans SC"/>
                <a:cs typeface="Noto Sans SC"/>
                <a:sym typeface="Noto Sans SC"/>
              </a:rPr>
              <a:t>面向顾客侧，搭配高脚椅形成开放等候区，打破传统柜台的隔阂，让等待不再枯燥，自然构建起店内的小型社交场域。</a:t>
            </a:r>
            <a:endParaRPr lang="en-US" sz="1300" b="0" i="0" u="none" strike="noStrike">
              <a:solidFill>
                <a:srgbClr val="555555"/>
              </a:solidFill>
              <a:latin typeface="Noto Sans SC"/>
              <a:ea typeface="Noto Sans SC"/>
              <a:cs typeface="Noto Sans SC"/>
              <a:sym typeface="Noto Sans SC"/>
            </a:endParaRPr>
          </a:p>
        </p:txBody>
      </p:sp>
      <p:sp>
        <p:nvSpPr>
          <p:cNvPr id="9" name="AutoShape 9"/>
          <p:cNvSpPr/>
          <p:nvPr>
            <p:custDataLst>
              <p:tags r:id="rId7"/>
            </p:custDataLst>
          </p:nvPr>
        </p:nvSpPr>
        <p:spPr>
          <a:xfrm>
            <a:off x="5842000" y="3238500"/>
            <a:ext cx="5588000" cy="1168400"/>
          </a:xfrm>
          <a:prstGeom prst="roundRect">
            <a:avLst>
              <a:gd name="adj" fmla="val 0"/>
            </a:avLst>
          </a:prstGeom>
          <a:solidFill>
            <a:srgbClr val="FFFFFF">
              <a:alpha val="45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custDataLst>
              <p:tags r:id="rId8"/>
            </p:custDataLst>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45200" y="3441700"/>
            <a:ext cx="355600" cy="355600"/>
          </a:xfrm>
          <a:prstGeom prst="rect">
            <a:avLst/>
          </a:prstGeom>
        </p:spPr>
      </p:pic>
      <p:sp>
        <p:nvSpPr>
          <p:cNvPr id="11" name="AutoShape 11"/>
          <p:cNvSpPr/>
          <p:nvPr>
            <p:custDataLst>
              <p:tags r:id="rId11"/>
            </p:custDataLst>
          </p:nvPr>
        </p:nvSpPr>
        <p:spPr>
          <a:xfrm>
            <a:off x="6553200" y="3365500"/>
            <a:ext cx="482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333333"/>
                </a:solidFill>
                <a:latin typeface="Noto Sans SC"/>
                <a:ea typeface="Noto Sans SC"/>
                <a:cs typeface="Noto Sans SC"/>
                <a:sym typeface="Noto Sans SC"/>
              </a:rPr>
              <a:t>人体工学低台 · 提升效率</a:t>
            </a:r>
            <a:endParaRPr lang="en-US" sz="1100"/>
          </a:p>
          <a:p>
            <a:pPr marL="0" indent="0" algn="l">
              <a:lnSpc>
                <a:spcPct val="108000"/>
              </a:lnSpc>
            </a:pPr>
            <a:r>
              <a:rPr lang="en-US" sz="1300" b="0" i="0" u="none" strike="noStrike">
                <a:solidFill>
                  <a:srgbClr val="555555"/>
                </a:solidFill>
                <a:latin typeface="Noto Sans SC"/>
                <a:ea typeface="Noto Sans SC"/>
                <a:cs typeface="Noto Sans SC"/>
                <a:sym typeface="Noto Sans SC"/>
              </a:rPr>
              <a:t>专为店员操作设计的黄金高度，符合人体工学，减轻长时间站立的疲劳。咖啡机、打包区有序排布，实现接单、制作、出品的无缝衔接。</a:t>
            </a:r>
            <a:endParaRPr lang="en-US" sz="1300" b="0" i="0" u="none" strike="noStrike">
              <a:solidFill>
                <a:srgbClr val="555555"/>
              </a:solidFill>
              <a:latin typeface="Noto Sans SC"/>
              <a:ea typeface="Noto Sans SC"/>
              <a:cs typeface="Noto Sans SC"/>
              <a:sym typeface="Noto Sans SC"/>
            </a:endParaRPr>
          </a:p>
        </p:txBody>
      </p:sp>
      <p:sp>
        <p:nvSpPr>
          <p:cNvPr id="12" name="AutoShape 12"/>
          <p:cNvSpPr/>
          <p:nvPr>
            <p:custDataLst>
              <p:tags r:id="rId12"/>
            </p:custDataLst>
          </p:nvPr>
        </p:nvSpPr>
        <p:spPr>
          <a:xfrm>
            <a:off x="5842000" y="4699000"/>
            <a:ext cx="5588000" cy="1168400"/>
          </a:xfrm>
          <a:prstGeom prst="roundRect">
            <a:avLst>
              <a:gd name="adj" fmla="val 0"/>
            </a:avLst>
          </a:prstGeom>
          <a:solidFill>
            <a:srgbClr val="FFFFFF">
              <a:alpha val="45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custDataLst>
              <p:tags r:id="rId13"/>
            </p:custDataLst>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45200" y="4902200"/>
            <a:ext cx="355600" cy="355600"/>
          </a:xfrm>
          <a:prstGeom prst="rect">
            <a:avLst/>
          </a:prstGeom>
        </p:spPr>
      </p:pic>
      <p:sp>
        <p:nvSpPr>
          <p:cNvPr id="14" name="AutoShape 14"/>
          <p:cNvSpPr/>
          <p:nvPr>
            <p:custDataLst>
              <p:tags r:id="rId16"/>
            </p:custDataLst>
          </p:nvPr>
        </p:nvSpPr>
        <p:spPr>
          <a:xfrm>
            <a:off x="6553200" y="4826000"/>
            <a:ext cx="482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600" b="1" i="0" u="none" strike="noStrike">
                <a:solidFill>
                  <a:srgbClr val="333333"/>
                </a:solidFill>
                <a:latin typeface="Noto Sans SC"/>
                <a:ea typeface="Noto Sans SC"/>
                <a:cs typeface="Noto Sans SC"/>
                <a:sym typeface="Noto Sans SC"/>
              </a:rPr>
              <a:t>内凹式功能区 · 视觉与实用兼顾</a:t>
            </a:r>
            <a:endParaRPr lang="en-US" sz="1100"/>
          </a:p>
          <a:p>
            <a:pPr marL="0" indent="0" algn="l">
              <a:lnSpc>
                <a:spcPct val="108000"/>
              </a:lnSpc>
            </a:pPr>
            <a:r>
              <a:rPr lang="en-US" sz="1300" b="0" i="0" u="none" strike="noStrike">
                <a:solidFill>
                  <a:srgbClr val="555555"/>
                </a:solidFill>
                <a:latin typeface="Noto Sans SC"/>
                <a:ea typeface="Noto Sans SC"/>
                <a:cs typeface="Noto Sans SC"/>
                <a:sym typeface="Noto Sans SC"/>
              </a:rPr>
              <a:t>高低台交界处巧妙内凹，隐蔽收纳收银机与订单打印机，保持台面整洁无杂物，同时拉近服务距离，优化点单交互体验。</a:t>
            </a:r>
            <a:endParaRPr lang="en-US" sz="1300" b="0" i="0" u="none" strike="noStrike">
              <a:solidFill>
                <a:srgbClr val="555555"/>
              </a:solidFill>
              <a:latin typeface="Noto Sans SC"/>
              <a:ea typeface="Noto Sans SC"/>
              <a:cs typeface="Noto Sans SC"/>
              <a:sym typeface="Noto Sans SC"/>
            </a:endParaRPr>
          </a:p>
        </p:txBody>
      </p:sp>
      <p:pic>
        <p:nvPicPr>
          <p:cNvPr id="15" name="图片 14" descr="吧台"/>
          <p:cNvPicPr>
            <a:picLocks noChangeAspect="1"/>
          </p:cNvPicPr>
          <p:nvPr/>
        </p:nvPicPr>
        <p:blipFill>
          <a:blip r:embed="rId17"/>
          <a:stretch>
            <a:fillRect/>
          </a:stretch>
        </p:blipFill>
        <p:spPr>
          <a:xfrm>
            <a:off x="1162050" y="1812925"/>
            <a:ext cx="3771900" cy="32670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03 储物间 + 杂物间</a:t>
            </a:r>
            <a:endParaRPr lang="en-US" sz="1100"/>
          </a:p>
        </p:txBody>
      </p:sp>
      <p:sp>
        <p:nvSpPr>
          <p:cNvPr id="4" name="AutoShape 4"/>
          <p:cNvSpPr/>
          <p:nvPr/>
        </p:nvSpPr>
        <p:spPr>
          <a:xfrm>
            <a:off x="762000" y="1397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b="0" i="0" u="none" strike="noStrike">
                <a:solidFill>
                  <a:srgbClr val="525252"/>
                </a:solidFill>
                <a:latin typeface="Noto Sans SC"/>
                <a:ea typeface="Noto Sans SC"/>
                <a:cs typeface="Noto Sans SC"/>
                <a:sym typeface="Noto Sans SC"/>
              </a:rPr>
              <a:t>通过隐形收纳设计，将功能性储物空间完美隐藏于公区视线之外，在保持空间视觉整洁的同时，实现杂物的科学分区与高效存取。</a:t>
            </a:r>
            <a:endParaRPr lang="en-US" sz="1100"/>
          </a:p>
        </p:txBody>
      </p:sp>
      <p:sp>
        <p:nvSpPr>
          <p:cNvPr id="5" name="AutoShape 5"/>
          <p:cNvSpPr/>
          <p:nvPr/>
        </p:nvSpPr>
        <p:spPr>
          <a:xfrm>
            <a:off x="762000" y="2413000"/>
            <a:ext cx="5207000" cy="2159000"/>
          </a:xfrm>
          <a:prstGeom prst="roundRect">
            <a:avLst>
              <a:gd name="adj" fmla="val 0"/>
            </a:avLst>
          </a:prstGeom>
          <a:solidFill>
            <a:srgbClr val="FFFFFF">
              <a:alpha val="50000"/>
            </a:srgbClr>
          </a:solidFill>
          <a:ln w="12700" cap="flat" cmpd="sng">
            <a:solidFill>
              <a:srgbClr val="C8C8C8">
                <a:alpha val="40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1016000" y="2603500"/>
            <a:ext cx="469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收银台后方 · 高频耗材主仓</a:t>
            </a:r>
            <a:endParaRPr lang="en-US" sz="1100"/>
          </a:p>
        </p:txBody>
      </p:sp>
      <p:sp>
        <p:nvSpPr>
          <p:cNvPr id="7" name="AutoShape 7"/>
          <p:cNvSpPr/>
          <p:nvPr/>
        </p:nvSpPr>
        <p:spPr>
          <a:xfrm>
            <a:off x="1016000" y="3111500"/>
            <a:ext cx="4699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a:ea typeface="Noto Sans SC"/>
                <a:cs typeface="Noto Sans SC"/>
                <a:sym typeface="Noto Sans SC"/>
              </a:rPr>
              <a:t>约4㎡嵌入式空间，利用收银台后方隔墙打造。采用“层板+洞洞板”组合，灵活适配外卖包材、定制杯具及收银耗材的收纳需求，实现高频物料的就近存取，提升吧台操作效率。</a:t>
            </a:r>
            <a:endParaRPr lang="en-US" sz="1100"/>
          </a:p>
        </p:txBody>
      </p:sp>
      <p:sp>
        <p:nvSpPr>
          <p:cNvPr id="8" name="AutoShape 8"/>
          <p:cNvSpPr/>
          <p:nvPr/>
        </p:nvSpPr>
        <p:spPr>
          <a:xfrm>
            <a:off x="6223000" y="2413000"/>
            <a:ext cx="5207000" cy="2159000"/>
          </a:xfrm>
          <a:prstGeom prst="roundRect">
            <a:avLst>
              <a:gd name="adj" fmla="val 0"/>
            </a:avLst>
          </a:prstGeom>
          <a:solidFill>
            <a:srgbClr val="FFFFFF">
              <a:alpha val="50000"/>
            </a:srgbClr>
          </a:solidFill>
          <a:ln w="12700" cap="flat" cmpd="sng">
            <a:solidFill>
              <a:srgbClr val="C8C8C8">
                <a:alpha val="40000"/>
              </a:srgbClr>
            </a:solidFill>
            <a:prstDash val="solid"/>
            <a:round/>
          </a:ln>
        </p:spPr>
        <p:txBody>
          <a:bodyPr vert="horz" wrap="square" lIns="63500" tIns="63500" rIns="63500" bIns="63500" rtlCol="0" anchor="ctr"/>
          <a:lstStyle/>
          <a:p>
            <a:pPr algn="ctr">
              <a:defRPr/>
            </a:pPr>
          </a:p>
        </p:txBody>
      </p:sp>
      <p:sp>
        <p:nvSpPr>
          <p:cNvPr id="9" name="AutoShape 9"/>
          <p:cNvSpPr/>
          <p:nvPr/>
        </p:nvSpPr>
        <p:spPr>
          <a:xfrm>
            <a:off x="6477000" y="2603500"/>
            <a:ext cx="4699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楼梯下方 · 异形空间利用</a:t>
            </a:r>
            <a:endParaRPr lang="en-US" sz="1100"/>
          </a:p>
        </p:txBody>
      </p:sp>
      <p:sp>
        <p:nvSpPr>
          <p:cNvPr id="10" name="AutoShape 10"/>
          <p:cNvSpPr/>
          <p:nvPr/>
        </p:nvSpPr>
        <p:spPr>
          <a:xfrm>
            <a:off x="6477000" y="3111500"/>
            <a:ext cx="46990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a:ea typeface="Noto Sans SC"/>
                <a:cs typeface="Noto Sans SC"/>
                <a:sym typeface="Noto Sans SC"/>
              </a:rPr>
              <a:t>巧妙利用楼梯下方的三角死角，定制斜角隐形门与内部滑轮货架。专为大件低频物品设计，收纳清洁工具、备用家具及促销物料，彻底释放公区活动空间，杜绝视觉死角的杂乱。</a:t>
            </a:r>
            <a:endParaRPr lang="en-US" sz="1100"/>
          </a:p>
        </p:txBody>
      </p:sp>
      <p:sp>
        <p:nvSpPr>
          <p:cNvPr id="11" name="AutoShape 11"/>
          <p:cNvSpPr/>
          <p:nvPr/>
        </p:nvSpPr>
        <p:spPr>
          <a:xfrm>
            <a:off x="762000" y="4889500"/>
            <a:ext cx="3429000" cy="1460500"/>
          </a:xfrm>
          <a:prstGeom prst="roundRect">
            <a:avLst>
              <a:gd name="adj" fmla="val 0"/>
            </a:avLst>
          </a:prstGeom>
          <a:solidFill>
            <a:srgbClr val="333333">
              <a:alpha val="5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5080000"/>
            <a:ext cx="304800" cy="304800"/>
          </a:xfrm>
          <a:prstGeom prst="rect">
            <a:avLst/>
          </a:prstGeom>
        </p:spPr>
      </p:pic>
      <p:sp>
        <p:nvSpPr>
          <p:cNvPr id="13" name="AutoShape 13"/>
          <p:cNvSpPr/>
          <p:nvPr/>
        </p:nvSpPr>
        <p:spPr>
          <a:xfrm>
            <a:off x="1333500" y="5080000"/>
            <a:ext cx="2794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隐形一体化设计</a:t>
            </a:r>
            <a:endParaRPr lang="en-US" sz="1100"/>
          </a:p>
        </p:txBody>
      </p:sp>
      <p:sp>
        <p:nvSpPr>
          <p:cNvPr id="14" name="AutoShape 14"/>
          <p:cNvSpPr/>
          <p:nvPr/>
        </p:nvSpPr>
        <p:spPr>
          <a:xfrm>
            <a:off x="952500" y="5524500"/>
            <a:ext cx="304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666666"/>
                </a:solidFill>
                <a:latin typeface="Noto Sans SC"/>
                <a:ea typeface="Noto Sans SC"/>
                <a:cs typeface="Noto Sans SC"/>
                <a:sym typeface="Noto Sans SC"/>
              </a:rPr>
              <a:t>采用同色隐形门与墙面无缝衔接，视觉上消隐边界，保持空间整体的纯粹与整洁。</a:t>
            </a:r>
            <a:endParaRPr lang="en-US" sz="1100"/>
          </a:p>
        </p:txBody>
      </p:sp>
      <p:sp>
        <p:nvSpPr>
          <p:cNvPr id="15" name="AutoShape 15"/>
          <p:cNvSpPr/>
          <p:nvPr/>
        </p:nvSpPr>
        <p:spPr>
          <a:xfrm>
            <a:off x="4381500" y="4889500"/>
            <a:ext cx="3429000" cy="1460500"/>
          </a:xfrm>
          <a:prstGeom prst="roundRect">
            <a:avLst>
              <a:gd name="adj" fmla="val 0"/>
            </a:avLst>
          </a:prstGeom>
          <a:solidFill>
            <a:srgbClr val="333333">
              <a:alpha val="5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2000" y="5080000"/>
            <a:ext cx="304800" cy="304800"/>
          </a:xfrm>
          <a:prstGeom prst="rect">
            <a:avLst/>
          </a:prstGeom>
        </p:spPr>
      </p:pic>
      <p:sp>
        <p:nvSpPr>
          <p:cNvPr id="17" name="AutoShape 17"/>
          <p:cNvSpPr/>
          <p:nvPr/>
        </p:nvSpPr>
        <p:spPr>
          <a:xfrm>
            <a:off x="4953000" y="5080000"/>
            <a:ext cx="2794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智能感应照明</a:t>
            </a:r>
            <a:endParaRPr lang="en-US" sz="1100"/>
          </a:p>
        </p:txBody>
      </p:sp>
      <p:sp>
        <p:nvSpPr>
          <p:cNvPr id="18" name="AutoShape 18"/>
          <p:cNvSpPr/>
          <p:nvPr/>
        </p:nvSpPr>
        <p:spPr>
          <a:xfrm>
            <a:off x="4572000" y="5524500"/>
            <a:ext cx="304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666666"/>
                </a:solidFill>
                <a:latin typeface="Noto Sans SC"/>
                <a:ea typeface="Noto Sans SC"/>
                <a:cs typeface="Noto Sans SC"/>
                <a:sym typeface="Noto Sans SC"/>
              </a:rPr>
              <a:t>内置人体感应灯光系统，开门即亮、关门即灭，告别昏暗，让取物体验更舒适便捷。</a:t>
            </a:r>
            <a:endParaRPr lang="en-US" sz="1100"/>
          </a:p>
        </p:txBody>
      </p:sp>
      <p:sp>
        <p:nvSpPr>
          <p:cNvPr id="19" name="AutoShape 19"/>
          <p:cNvSpPr/>
          <p:nvPr/>
        </p:nvSpPr>
        <p:spPr>
          <a:xfrm>
            <a:off x="8001000" y="4889500"/>
            <a:ext cx="3429000" cy="1460500"/>
          </a:xfrm>
          <a:prstGeom prst="roundRect">
            <a:avLst>
              <a:gd name="adj" fmla="val 0"/>
            </a:avLst>
          </a:prstGeom>
          <a:solidFill>
            <a:srgbClr val="333333">
              <a:alpha val="5000"/>
            </a:srgbClr>
          </a:solidFill>
          <a:ln w="25400" cap="flat" cmpd="sng">
            <a:no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91500" y="5080000"/>
            <a:ext cx="304800" cy="304800"/>
          </a:xfrm>
          <a:prstGeom prst="rect">
            <a:avLst/>
          </a:prstGeom>
        </p:spPr>
      </p:pic>
      <p:sp>
        <p:nvSpPr>
          <p:cNvPr id="21" name="AutoShape 21"/>
          <p:cNvSpPr/>
          <p:nvPr/>
        </p:nvSpPr>
        <p:spPr>
          <a:xfrm>
            <a:off x="8572500" y="5080000"/>
            <a:ext cx="2794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科学分区收纳</a:t>
            </a:r>
            <a:endParaRPr lang="en-US" sz="1100"/>
          </a:p>
        </p:txBody>
      </p:sp>
      <p:sp>
        <p:nvSpPr>
          <p:cNvPr id="22" name="AutoShape 22"/>
          <p:cNvSpPr/>
          <p:nvPr/>
        </p:nvSpPr>
        <p:spPr>
          <a:xfrm>
            <a:off x="8191500" y="5524500"/>
            <a:ext cx="304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666666"/>
                </a:solidFill>
                <a:latin typeface="Noto Sans SC"/>
                <a:ea typeface="Noto Sans SC"/>
                <a:cs typeface="Noto Sans SC"/>
                <a:sym typeface="Noto Sans SC"/>
              </a:rPr>
              <a:t>根据物品使用频率与尺寸定制层架，动静线分离，让每一件物品都有专属的收纳位置。</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03 储物间 + 杂物间</a:t>
            </a:r>
            <a:endParaRPr lang="en-US" sz="1100"/>
          </a:p>
        </p:txBody>
      </p:sp>
      <p:pic>
        <p:nvPicPr>
          <p:cNvPr id="4" name="Picture 4"/>
          <p:cNvPicPr>
            <a:picLocks noChangeAspect="1"/>
          </p:cNvPicPr>
          <p:nvPr/>
        </p:nvPicPr>
        <p:blipFill>
          <a:blip r:embed="rId2"/>
          <a:srcRect l="1279" r="1279"/>
          <a:stretch>
            <a:fillRect/>
          </a:stretch>
        </p:blipFill>
        <p:spPr>
          <a:xfrm>
            <a:off x="762000" y="1778000"/>
            <a:ext cx="2794000" cy="2032000"/>
          </a:xfrm>
          <a:prstGeom prst="roundRect">
            <a:avLst>
              <a:gd name="adj" fmla="val 7500"/>
            </a:avLst>
          </a:prstGeom>
          <a:noFill/>
          <a:ln w="25400" cap="flat" cmpd="sng">
            <a:noFill/>
            <a:prstDash val="solid"/>
            <a:round/>
          </a:ln>
          <a:effectLst>
            <a:outerShdw blurRad="190500" dist="76200" dir="2700000" algn="tl" rotWithShape="0">
              <a:srgbClr val="000000">
                <a:alpha val="8000"/>
              </a:srgbClr>
            </a:outerShdw>
          </a:effectLst>
        </p:spPr>
      </p:pic>
      <p:sp>
        <p:nvSpPr>
          <p:cNvPr id="5" name="AutoShape 5"/>
          <p:cNvSpPr/>
          <p:nvPr/>
        </p:nvSpPr>
        <p:spPr>
          <a:xfrm>
            <a:off x="762000" y="4064000"/>
            <a:ext cx="52705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01 隐形门设计 · 视觉整体性</a:t>
            </a:r>
            <a:endParaRPr lang="en-US" sz="1100"/>
          </a:p>
        </p:txBody>
      </p:sp>
      <p:sp>
        <p:nvSpPr>
          <p:cNvPr id="6" name="AutoShape 6"/>
          <p:cNvSpPr/>
          <p:nvPr/>
        </p:nvSpPr>
        <p:spPr>
          <a:xfrm>
            <a:off x="762000" y="4699000"/>
            <a:ext cx="52705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4B4B"/>
                </a:solidFill>
                <a:latin typeface="Noto Sans SC"/>
                <a:ea typeface="Noto Sans SC"/>
                <a:cs typeface="Noto Sans SC"/>
                <a:sym typeface="Noto Sans SC"/>
              </a:rPr>
              <a:t>将门体与墙面材质、色彩一体化融合，消弭空间的割裂感，打造极简统一的视觉效果。这种设计不仅提升了空间的高级感与整洁度，更在视觉上延伸了空间边界，让储物功能自然隐于无形，实现美学与实用的双重平衡。</a:t>
            </a:r>
            <a:endParaRPr lang="en-US" sz="1100"/>
          </a:p>
        </p:txBody>
      </p:sp>
      <p:pic>
        <p:nvPicPr>
          <p:cNvPr id="7" name="Picture 7"/>
          <p:cNvPicPr>
            <a:picLocks noChangeAspect="1"/>
          </p:cNvPicPr>
          <p:nvPr/>
        </p:nvPicPr>
        <p:blipFill>
          <a:blip r:embed="rId3"/>
          <a:srcRect t="13636" b="13636"/>
          <a:stretch>
            <a:fillRect/>
          </a:stretch>
        </p:blipFill>
        <p:spPr>
          <a:xfrm>
            <a:off x="6286500" y="1778000"/>
            <a:ext cx="2794000" cy="2032000"/>
          </a:xfrm>
          <a:prstGeom prst="roundRect">
            <a:avLst>
              <a:gd name="adj" fmla="val 7500"/>
            </a:avLst>
          </a:prstGeom>
          <a:noFill/>
          <a:ln w="25400" cap="flat" cmpd="sng">
            <a:noFill/>
            <a:prstDash val="solid"/>
            <a:round/>
          </a:ln>
          <a:effectLst>
            <a:outerShdw blurRad="190500" dist="76200" dir="2700000" algn="tl" rotWithShape="0">
              <a:srgbClr val="000000">
                <a:alpha val="8000"/>
              </a:srgbClr>
            </a:outerShdw>
          </a:effectLst>
        </p:spPr>
      </p:pic>
      <p:sp>
        <p:nvSpPr>
          <p:cNvPr id="8" name="AutoShape 8"/>
          <p:cNvSpPr/>
          <p:nvPr/>
        </p:nvSpPr>
        <p:spPr>
          <a:xfrm>
            <a:off x="6286500" y="4064000"/>
            <a:ext cx="52705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02 异形空间定制 · 极致利用率</a:t>
            </a:r>
            <a:endParaRPr lang="en-US" sz="1100"/>
          </a:p>
        </p:txBody>
      </p:sp>
      <p:sp>
        <p:nvSpPr>
          <p:cNvPr id="9" name="AutoShape 9"/>
          <p:cNvSpPr/>
          <p:nvPr/>
        </p:nvSpPr>
        <p:spPr>
          <a:xfrm>
            <a:off x="6286500" y="4699000"/>
            <a:ext cx="52705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4B4B"/>
                </a:solidFill>
                <a:latin typeface="Noto Sans SC"/>
                <a:ea typeface="Noto Sans SC"/>
                <a:cs typeface="Noto Sans SC"/>
                <a:sym typeface="Noto Sans SC"/>
              </a:rPr>
              <a:t>针对楼梯下、转角等不规则“死角”，定制嵌入式收纳系统。通过层板、柜体的灵活组合，将消极空间转化为分类清晰的储物功能区。不仅解决了异形空间的利用难题，更通过精细化设计，实现了空间潜力的最大化挖掘。</a:t>
            </a:r>
            <a:endParaRPr 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04 进店两侧陈列柜</a:t>
            </a:r>
            <a:endParaRPr lang="en-US" sz="1100"/>
          </a:p>
        </p:txBody>
      </p:sp>
      <p:sp>
        <p:nvSpPr>
          <p:cNvPr id="4" name="AutoShape 4"/>
          <p:cNvSpPr/>
          <p:nvPr/>
        </p:nvSpPr>
        <p:spPr>
          <a:xfrm>
            <a:off x="762000" y="1397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b="0" i="0" u="none" strike="noStrike">
                <a:solidFill>
                  <a:srgbClr val="525252"/>
                </a:solidFill>
                <a:latin typeface="Noto Sans SC"/>
                <a:ea typeface="Noto Sans SC"/>
                <a:cs typeface="Noto Sans SC"/>
                <a:sym typeface="Noto Sans SC"/>
              </a:rPr>
              <a:t>采用通顶双侧布局，将品牌展示、核心售卖与高效备货功能一体化设计，打造既具视觉冲击力又兼顾运营效率的进店第一印象。</a:t>
            </a:r>
            <a:endParaRPr lang="en-US" sz="1100"/>
          </a:p>
        </p:txBody>
      </p:sp>
      <p:sp>
        <p:nvSpPr>
          <p:cNvPr id="5" name="AutoShape 5"/>
          <p:cNvSpPr/>
          <p:nvPr/>
        </p:nvSpPr>
        <p:spPr>
          <a:xfrm>
            <a:off x="762000" y="2286000"/>
            <a:ext cx="3378200" cy="2413000"/>
          </a:xfrm>
          <a:prstGeom prst="roundRect">
            <a:avLst>
              <a:gd name="adj" fmla="val 0"/>
            </a:avLst>
          </a:prstGeom>
          <a:solidFill>
            <a:srgbClr val="FFFFFF">
              <a:alpha val="6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540000"/>
            <a:ext cx="304800" cy="304800"/>
          </a:xfrm>
          <a:prstGeom prst="rect">
            <a:avLst/>
          </a:prstGeom>
        </p:spPr>
      </p:pic>
      <p:sp>
        <p:nvSpPr>
          <p:cNvPr id="7" name="AutoShape 7"/>
          <p:cNvSpPr/>
          <p:nvPr/>
        </p:nvSpPr>
        <p:spPr>
          <a:xfrm>
            <a:off x="1447800" y="2514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上层 · 视觉引流区</a:t>
            </a:r>
            <a:endParaRPr lang="en-US" sz="1100"/>
          </a:p>
        </p:txBody>
      </p:sp>
      <p:sp>
        <p:nvSpPr>
          <p:cNvPr id="8" name="AutoShape 8"/>
          <p:cNvSpPr/>
          <p:nvPr/>
        </p:nvSpPr>
        <p:spPr>
          <a:xfrm>
            <a:off x="1016000" y="3048000"/>
            <a:ext cx="28702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1.5m以上设置软膜天花广告灯箱，可随季节切换“杨梅花开”“丰收红韵”等主题画面，高亮度灯膜营造强烈的进店视觉焦点，传递品牌文化。</a:t>
            </a:r>
            <a:endParaRPr lang="en-US" sz="1100"/>
          </a:p>
        </p:txBody>
      </p:sp>
      <p:sp>
        <p:nvSpPr>
          <p:cNvPr id="9" name="AutoShape 9"/>
          <p:cNvSpPr/>
          <p:nvPr/>
        </p:nvSpPr>
        <p:spPr>
          <a:xfrm>
            <a:off x="4406900" y="2286000"/>
            <a:ext cx="3378200" cy="2413000"/>
          </a:xfrm>
          <a:prstGeom prst="roundRect">
            <a:avLst>
              <a:gd name="adj" fmla="val 0"/>
            </a:avLst>
          </a:prstGeom>
          <a:solidFill>
            <a:srgbClr val="FFFFFF">
              <a:alpha val="6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60900" y="2540000"/>
            <a:ext cx="304800" cy="304800"/>
          </a:xfrm>
          <a:prstGeom prst="rect">
            <a:avLst/>
          </a:prstGeom>
        </p:spPr>
      </p:pic>
      <p:sp>
        <p:nvSpPr>
          <p:cNvPr id="11" name="AutoShape 11"/>
          <p:cNvSpPr/>
          <p:nvPr/>
        </p:nvSpPr>
        <p:spPr>
          <a:xfrm>
            <a:off x="5092700" y="2514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中层 · 核心售卖区</a:t>
            </a:r>
            <a:endParaRPr lang="en-US" sz="1100"/>
          </a:p>
        </p:txBody>
      </p:sp>
      <p:sp>
        <p:nvSpPr>
          <p:cNvPr id="12" name="AutoShape 12"/>
          <p:cNvSpPr/>
          <p:nvPr/>
        </p:nvSpPr>
        <p:spPr>
          <a:xfrm>
            <a:off x="4660900" y="3048000"/>
            <a:ext cx="28702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黄金视线高度陈列杨梅酒、手工酥饼、三黄鸡礼盒等爆款商品，配置灵活可调节层板，适应不同规格包装，最大化商品展示效果。</a:t>
            </a:r>
            <a:endParaRPr lang="en-US" sz="1100"/>
          </a:p>
        </p:txBody>
      </p:sp>
      <p:sp>
        <p:nvSpPr>
          <p:cNvPr id="13" name="AutoShape 13"/>
          <p:cNvSpPr/>
          <p:nvPr/>
        </p:nvSpPr>
        <p:spPr>
          <a:xfrm>
            <a:off x="8051800" y="2286000"/>
            <a:ext cx="3378200" cy="2413000"/>
          </a:xfrm>
          <a:prstGeom prst="roundRect">
            <a:avLst>
              <a:gd name="adj" fmla="val 0"/>
            </a:avLst>
          </a:prstGeom>
          <a:solidFill>
            <a:srgbClr val="FFFFFF">
              <a:alpha val="60000"/>
            </a:srgbClr>
          </a:solidFill>
          <a:ln w="12700" cap="flat" cmpd="sng">
            <a:solidFill>
              <a:srgbClr val="E5E7EB">
                <a:alpha val="8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05800" y="2540000"/>
            <a:ext cx="304800" cy="304800"/>
          </a:xfrm>
          <a:prstGeom prst="rect">
            <a:avLst/>
          </a:prstGeom>
        </p:spPr>
      </p:pic>
      <p:sp>
        <p:nvSpPr>
          <p:cNvPr id="15" name="AutoShape 15"/>
          <p:cNvSpPr/>
          <p:nvPr/>
        </p:nvSpPr>
        <p:spPr>
          <a:xfrm>
            <a:off x="8737600" y="25146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下层 · 高效备货区</a:t>
            </a:r>
            <a:endParaRPr lang="en-US" sz="1100"/>
          </a:p>
        </p:txBody>
      </p:sp>
      <p:sp>
        <p:nvSpPr>
          <p:cNvPr id="16" name="AutoShape 16"/>
          <p:cNvSpPr/>
          <p:nvPr/>
        </p:nvSpPr>
        <p:spPr>
          <a:xfrm>
            <a:off x="8305800" y="3048000"/>
            <a:ext cx="2870200" cy="1524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4B5563"/>
                </a:solidFill>
                <a:latin typeface="Noto Sans SC"/>
                <a:ea typeface="Noto Sans SC"/>
                <a:cs typeface="Noto Sans SC"/>
                <a:sym typeface="Noto Sans SC"/>
              </a:rPr>
              <a:t>离地60cm以下设计隐藏式抽屉与柜门，就近存放库存货品，缩短店员补货动线，减少顾客等待时间，提升门店日常运营效率。</a:t>
            </a:r>
            <a:endParaRPr lang="en-US" sz="1100"/>
          </a:p>
        </p:txBody>
      </p:sp>
      <p:sp>
        <p:nvSpPr>
          <p:cNvPr id="17" name="AutoShape 17"/>
          <p:cNvSpPr/>
          <p:nvPr/>
        </p:nvSpPr>
        <p:spPr>
          <a:xfrm>
            <a:off x="762000" y="5080000"/>
            <a:ext cx="5270500" cy="1397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270500"/>
            <a:ext cx="254000" cy="254000"/>
          </a:xfrm>
          <a:prstGeom prst="rect">
            <a:avLst/>
          </a:prstGeom>
        </p:spPr>
      </p:pic>
      <p:sp>
        <p:nvSpPr>
          <p:cNvPr id="19" name="AutoShape 19"/>
          <p:cNvSpPr/>
          <p:nvPr/>
        </p:nvSpPr>
        <p:spPr>
          <a:xfrm>
            <a:off x="1397000" y="5245100"/>
            <a:ext cx="457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精工材质：简约轻奢质感</a:t>
            </a:r>
            <a:endParaRPr lang="en-US" sz="1100"/>
          </a:p>
        </p:txBody>
      </p:sp>
      <p:sp>
        <p:nvSpPr>
          <p:cNvPr id="20" name="AutoShape 20"/>
          <p:cNvSpPr/>
          <p:nvPr/>
        </p:nvSpPr>
        <p:spPr>
          <a:xfrm>
            <a:off x="1016000" y="5651500"/>
            <a:ext cx="4762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柜体选用白色哑光烤漆板，搭配古铜色金属收边条，通顶设计（深度45cm/高度2.8m），兼顾空间利用与美学细节，双侧对称布局更显稳重。</a:t>
            </a:r>
            <a:endParaRPr lang="en-US" sz="1100"/>
          </a:p>
        </p:txBody>
      </p:sp>
      <p:sp>
        <p:nvSpPr>
          <p:cNvPr id="21" name="AutoShape 21"/>
          <p:cNvSpPr/>
          <p:nvPr/>
        </p:nvSpPr>
        <p:spPr>
          <a:xfrm>
            <a:off x="6159500" y="5080000"/>
            <a:ext cx="5270500" cy="1397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22" name="Picture 2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13500" y="5270500"/>
            <a:ext cx="254000" cy="254000"/>
          </a:xfrm>
          <a:prstGeom prst="rect">
            <a:avLst/>
          </a:prstGeom>
        </p:spPr>
      </p:pic>
      <p:sp>
        <p:nvSpPr>
          <p:cNvPr id="23" name="AutoShape 23"/>
          <p:cNvSpPr/>
          <p:nvPr/>
        </p:nvSpPr>
        <p:spPr>
          <a:xfrm>
            <a:off x="6794500" y="5245100"/>
            <a:ext cx="457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专业灯光：真实还原色彩</a:t>
            </a:r>
            <a:endParaRPr lang="en-US" sz="1100"/>
          </a:p>
        </p:txBody>
      </p:sp>
      <p:sp>
        <p:nvSpPr>
          <p:cNvPr id="24" name="AutoShape 24"/>
          <p:cNvSpPr/>
          <p:nvPr/>
        </p:nvSpPr>
        <p:spPr>
          <a:xfrm>
            <a:off x="6413500" y="5651500"/>
            <a:ext cx="4762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配置4000K中性光软膜灯箱，显色指数Ra≥95，精准还原杨梅鲜果、礼盒及食材的真实色泽，兼顾基础照明与商品的高级质感呈现。</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04 进店两侧陈列柜</a:t>
            </a:r>
            <a:endParaRPr lang="en-US" sz="1100"/>
          </a:p>
        </p:txBody>
      </p:sp>
      <p:sp>
        <p:nvSpPr>
          <p:cNvPr id="4" name="AutoShape 4"/>
          <p:cNvSpPr/>
          <p:nvPr>
            <p:custDataLst>
              <p:tags r:id="rId2"/>
            </p:custDataLst>
          </p:nvPr>
        </p:nvSpPr>
        <p:spPr>
          <a:xfrm>
            <a:off x="762000" y="1778000"/>
            <a:ext cx="5207000" cy="1714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355600" cy="355600"/>
          </a:xfrm>
          <a:prstGeom prst="rect">
            <a:avLst/>
          </a:prstGeom>
        </p:spPr>
      </p:pic>
      <p:sp>
        <p:nvSpPr>
          <p:cNvPr id="6" name="AutoShape 6"/>
          <p:cNvSpPr/>
          <p:nvPr>
            <p:custDataLst>
              <p:tags r:id="rId6"/>
            </p:custDataLst>
          </p:nvPr>
        </p:nvSpPr>
        <p:spPr>
          <a:xfrm>
            <a:off x="1524000" y="2032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灯箱陈列墙 · 视觉焦点</a:t>
            </a:r>
            <a:endParaRPr lang="en-US" sz="1100"/>
          </a:p>
        </p:txBody>
      </p:sp>
      <p:sp>
        <p:nvSpPr>
          <p:cNvPr id="7" name="AutoShape 7"/>
          <p:cNvSpPr/>
          <p:nvPr>
            <p:custDataLst>
              <p:tags r:id="rId7"/>
            </p:custDataLst>
          </p:nvPr>
        </p:nvSpPr>
        <p:spPr>
          <a:xfrm>
            <a:off x="1016000" y="25654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a:ea typeface="Noto Sans SC"/>
                <a:cs typeface="Noto Sans SC"/>
                <a:sym typeface="Noto Sans SC"/>
              </a:rPr>
              <a:t>利用高显色动态灯箱打造视觉锚点，瞬间抓取顾客注意力，自然引导进店动线。明亮的灯光不仅提升空间通透感，更能让产品呈现诱人色泽，激发购买欲。</a:t>
            </a:r>
            <a:endParaRPr lang="en-US" sz="1100"/>
          </a:p>
        </p:txBody>
      </p:sp>
      <p:sp>
        <p:nvSpPr>
          <p:cNvPr id="8" name="AutoShape 8"/>
          <p:cNvSpPr/>
          <p:nvPr>
            <p:custDataLst>
              <p:tags r:id="rId8"/>
            </p:custDataLst>
          </p:nvPr>
        </p:nvSpPr>
        <p:spPr>
          <a:xfrm>
            <a:off x="762000" y="3683000"/>
            <a:ext cx="5207000" cy="17145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3937000"/>
            <a:ext cx="355600" cy="355600"/>
          </a:xfrm>
          <a:prstGeom prst="rect">
            <a:avLst/>
          </a:prstGeom>
        </p:spPr>
      </p:pic>
      <p:sp>
        <p:nvSpPr>
          <p:cNvPr id="10" name="AutoShape 10"/>
          <p:cNvSpPr/>
          <p:nvPr>
            <p:custDataLst>
              <p:tags r:id="rId12"/>
            </p:custDataLst>
          </p:nvPr>
        </p:nvSpPr>
        <p:spPr>
          <a:xfrm>
            <a:off x="1524000" y="3937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一体化设计 · 提效降本</a:t>
            </a:r>
            <a:endParaRPr lang="en-US" sz="1100"/>
          </a:p>
        </p:txBody>
      </p:sp>
      <p:sp>
        <p:nvSpPr>
          <p:cNvPr id="11" name="AutoShape 11"/>
          <p:cNvSpPr/>
          <p:nvPr>
            <p:custDataLst>
              <p:tags r:id="rId13"/>
            </p:custDataLst>
          </p:nvPr>
        </p:nvSpPr>
        <p:spPr>
          <a:xfrm>
            <a:off x="1016000" y="4470400"/>
            <a:ext cx="4699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555555"/>
                </a:solidFill>
                <a:latin typeface="Noto Sans SC"/>
                <a:ea typeface="Noto Sans SC"/>
                <a:cs typeface="Noto Sans SC"/>
                <a:sym typeface="Noto Sans SC"/>
              </a:rPr>
              <a:t>打破展示与仓储的界限，将备货功能巧妙融入陈列柜体。缩短店员补货动线，减少非必要的店内跑动，大幅提升服务响应速度与运营效率。</a:t>
            </a:r>
            <a:endParaRPr lang="en-US" sz="1100"/>
          </a:p>
        </p:txBody>
      </p:sp>
      <p:sp>
        <p:nvSpPr>
          <p:cNvPr id="12" name="AutoShape 12"/>
          <p:cNvSpPr/>
          <p:nvPr/>
        </p:nvSpPr>
        <p:spPr>
          <a:xfrm>
            <a:off x="762000" y="5778500"/>
            <a:ext cx="520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666666"/>
                </a:solidFill>
                <a:latin typeface="Noto Sans SC"/>
                <a:ea typeface="Noto Sans SC"/>
                <a:cs typeface="Noto Sans SC"/>
                <a:sym typeface="Noto Sans SC"/>
              </a:rPr>
              <a:t>设计理念：</a:t>
            </a:r>
            <a:r>
              <a:rPr lang="en-US" sz="1400" b="0" i="0" u="none" strike="noStrike">
                <a:solidFill>
                  <a:srgbClr val="666666"/>
                </a:solidFill>
                <a:latin typeface="Noto Sans SC"/>
                <a:ea typeface="Noto Sans SC"/>
                <a:cs typeface="Noto Sans SC"/>
                <a:sym typeface="Noto Sans SC"/>
              </a:rPr>
              <a:t>打造“前店后仓”的高效零售空间，兼顾美学展示与实用功能。</a:t>
            </a:r>
            <a:endParaRPr lang="en-US" sz="1100"/>
          </a:p>
        </p:txBody>
      </p:sp>
      <p:sp>
        <p:nvSpPr>
          <p:cNvPr id="14" name="AutoShape 14"/>
          <p:cNvSpPr/>
          <p:nvPr/>
        </p:nvSpPr>
        <p:spPr>
          <a:xfrm>
            <a:off x="6731000" y="5651500"/>
            <a:ext cx="4826000" cy="635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300" b="0" i="0" u="none" strike="noStrike">
                <a:solidFill>
                  <a:srgbClr val="787878"/>
                </a:solidFill>
                <a:latin typeface="Noto Sans SC"/>
                <a:ea typeface="Noto Sans SC"/>
                <a:cs typeface="Noto Sans SC"/>
                <a:sym typeface="Noto Sans SC"/>
              </a:rPr>
              <a:t>图示：色彩鲜明的灯箱组合营造沉浸式氛围，有效增强产品吸引力与空间层次感。</a:t>
            </a:r>
            <a:endParaRPr lang="en-US" sz="1100"/>
          </a:p>
        </p:txBody>
      </p:sp>
      <p:pic>
        <p:nvPicPr>
          <p:cNvPr id="15" name="图片 14" descr="陈列柜"/>
          <p:cNvPicPr>
            <a:picLocks noChangeAspect="1"/>
          </p:cNvPicPr>
          <p:nvPr/>
        </p:nvPicPr>
        <p:blipFill>
          <a:blip r:embed="rId14"/>
          <a:stretch>
            <a:fillRect/>
          </a:stretch>
        </p:blipFill>
        <p:spPr>
          <a:xfrm>
            <a:off x="6404610" y="1780540"/>
            <a:ext cx="5478780" cy="36169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05 中央展示区：双展柜</a:t>
            </a:r>
            <a:endParaRPr lang="en-US" sz="1100"/>
          </a:p>
        </p:txBody>
      </p:sp>
      <p:sp>
        <p:nvSpPr>
          <p:cNvPr id="4" name="AutoShape 4"/>
          <p:cNvSpPr/>
          <p:nvPr/>
        </p:nvSpPr>
        <p:spPr>
          <a:xfrm>
            <a:off x="762000" y="1524000"/>
            <a:ext cx="5207000" cy="2921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srcRect l="16679" r="16679"/>
          <a:stretch>
            <a:fillRect/>
          </a:stretch>
        </p:blipFill>
        <p:spPr>
          <a:xfrm>
            <a:off x="952500" y="1841500"/>
            <a:ext cx="2159000" cy="2159000"/>
          </a:xfrm>
          <a:prstGeom prst="roundRect">
            <a:avLst>
              <a:gd name="adj" fmla="val 5882"/>
            </a:avLst>
          </a:prstGeom>
          <a:noFill/>
          <a:ln w="25400" cap="flat" cmpd="sng">
            <a:noFill/>
            <a:prstDash val="solid"/>
            <a:round/>
          </a:ln>
        </p:spPr>
      </p:pic>
      <p:sp>
        <p:nvSpPr>
          <p:cNvPr id="6" name="AutoShape 6"/>
          <p:cNvSpPr/>
          <p:nvPr/>
        </p:nvSpPr>
        <p:spPr>
          <a:xfrm>
            <a:off x="3238500" y="1841500"/>
            <a:ext cx="2603500" cy="215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C83232"/>
                </a:solidFill>
                <a:latin typeface="Noto Sans SC"/>
                <a:ea typeface="Noto Sans SC"/>
                <a:cs typeface="Noto Sans SC"/>
                <a:sym typeface="Noto Sans SC"/>
              </a:rPr>
              <a:t>杨梅主题 · 红韵鲜萃</a:t>
            </a:r>
            <a:endParaRPr lang="en-US" sz="1100"/>
          </a:p>
          <a:p>
            <a:pPr marL="0" indent="0" algn="l">
              <a:lnSpc>
                <a:spcPct val="117000"/>
              </a:lnSpc>
              <a:spcBef>
                <a:spcPts val="1000"/>
              </a:spcBef>
            </a:pPr>
            <a:r>
              <a:rPr lang="en-US" sz="1300" b="0" i="0" u="none" strike="noStrike">
                <a:solidFill>
                  <a:srgbClr val="525252"/>
                </a:solidFill>
                <a:latin typeface="Noto Sans SC"/>
                <a:ea typeface="Noto Sans SC"/>
                <a:cs typeface="Noto Sans SC"/>
                <a:sym typeface="Noto Sans SC"/>
              </a:rPr>
              <a:t>以“杨梅红”为主色调，陈列鲜果、NFC鲜榨杨梅汁及手工果酱。鲜艳的色彩形成强烈视觉冲击，不仅是产品展示，更是店铺的核心吸睛地标。</a:t>
            </a:r>
            <a:endParaRPr lang="en-US" sz="1300" b="0" i="0" u="none" strike="noStrike">
              <a:solidFill>
                <a:srgbClr val="525252"/>
              </a:solidFill>
              <a:latin typeface="Noto Sans SC"/>
              <a:ea typeface="Noto Sans SC"/>
              <a:cs typeface="Noto Sans SC"/>
              <a:sym typeface="Noto Sans SC"/>
            </a:endParaRPr>
          </a:p>
        </p:txBody>
      </p:sp>
      <p:sp>
        <p:nvSpPr>
          <p:cNvPr id="7" name="AutoShape 7"/>
          <p:cNvSpPr/>
          <p:nvPr/>
        </p:nvSpPr>
        <p:spPr>
          <a:xfrm>
            <a:off x="6223000" y="1524000"/>
            <a:ext cx="5207000" cy="2921000"/>
          </a:xfrm>
          <a:prstGeom prst="roundRect">
            <a:avLst>
              <a:gd name="adj" fmla="val 0"/>
            </a:avLst>
          </a:prstGeom>
          <a:solidFill>
            <a:srgbClr val="FFFFFF">
              <a:alpha val="50000"/>
            </a:srgbClr>
          </a:solidFill>
          <a:ln w="25400" cap="flat" cmpd="sng">
            <a:no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3"/>
          <a:srcRect/>
          <a:stretch>
            <a:fillRect/>
          </a:stretch>
        </p:blipFill>
        <p:spPr>
          <a:xfrm>
            <a:off x="6413500" y="1841500"/>
            <a:ext cx="2159000" cy="2159000"/>
          </a:xfrm>
          <a:prstGeom prst="roundRect">
            <a:avLst>
              <a:gd name="adj" fmla="val 5882"/>
            </a:avLst>
          </a:prstGeom>
          <a:noFill/>
          <a:ln w="25400" cap="flat" cmpd="sng">
            <a:noFill/>
            <a:prstDash val="solid"/>
            <a:round/>
          </a:ln>
        </p:spPr>
      </p:pic>
      <p:sp>
        <p:nvSpPr>
          <p:cNvPr id="9" name="AutoShape 9"/>
          <p:cNvSpPr/>
          <p:nvPr/>
        </p:nvSpPr>
        <p:spPr>
          <a:xfrm>
            <a:off x="8699500" y="1841500"/>
            <a:ext cx="2603500" cy="21590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800" b="1" i="0" u="none" strike="noStrike">
                <a:solidFill>
                  <a:srgbClr val="8B5A2B"/>
                </a:solidFill>
                <a:latin typeface="Noto Sans SC"/>
                <a:ea typeface="Noto Sans SC"/>
                <a:cs typeface="Noto Sans SC"/>
                <a:sym typeface="Noto Sans SC"/>
              </a:rPr>
              <a:t>农产主题 · 竹韵匠心</a:t>
            </a:r>
            <a:endParaRPr lang="en-US" sz="1100"/>
          </a:p>
          <a:p>
            <a:pPr marL="0" indent="0" algn="l">
              <a:lnSpc>
                <a:spcPct val="117000"/>
              </a:lnSpc>
              <a:spcBef>
                <a:spcPts val="1000"/>
              </a:spcBef>
            </a:pPr>
            <a:r>
              <a:rPr lang="en-US" sz="1300" b="0" i="0" u="none" strike="noStrike">
                <a:solidFill>
                  <a:srgbClr val="525252"/>
                </a:solidFill>
                <a:latin typeface="Noto Sans SC"/>
                <a:ea typeface="Noto Sans SC"/>
                <a:cs typeface="Noto Sans SC"/>
                <a:sym typeface="Noto Sans SC"/>
              </a:rPr>
              <a:t>采用竹编与原木打造质朴展台，展示三黄鸡熟食、手工腊味与高山干货。自然的肌理与质感传递原生地道的乡土气息，唤起食客的质朴记忆。</a:t>
            </a:r>
            <a:endParaRPr lang="en-US" sz="1300" b="0" i="0" u="none" strike="noStrike">
              <a:solidFill>
                <a:srgbClr val="525252"/>
              </a:solidFill>
              <a:latin typeface="Noto Sans SC"/>
              <a:ea typeface="Noto Sans SC"/>
              <a:cs typeface="Noto Sans SC"/>
              <a:sym typeface="Noto Sans SC"/>
            </a:endParaRPr>
          </a:p>
        </p:txBody>
      </p:sp>
      <p:sp>
        <p:nvSpPr>
          <p:cNvPr id="10" name="AutoShape 10"/>
          <p:cNvSpPr/>
          <p:nvPr/>
        </p:nvSpPr>
        <p:spPr>
          <a:xfrm>
            <a:off x="762000" y="4762500"/>
            <a:ext cx="1066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氛围营造：打造沉浸式“山间集市”体验</a:t>
            </a:r>
            <a:endParaRPr lang="en-US" sz="1100"/>
          </a:p>
        </p:txBody>
      </p:sp>
      <p:sp>
        <p:nvSpPr>
          <p:cNvPr id="11" name="AutoShape 11"/>
          <p:cNvSpPr/>
          <p:nvPr/>
        </p:nvSpPr>
        <p:spPr>
          <a:xfrm>
            <a:off x="762000" y="5270500"/>
            <a:ext cx="3429000" cy="1143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5461000"/>
            <a:ext cx="304800" cy="304800"/>
          </a:xfrm>
          <a:prstGeom prst="rect">
            <a:avLst/>
          </a:prstGeom>
        </p:spPr>
      </p:pic>
      <p:sp>
        <p:nvSpPr>
          <p:cNvPr id="13" name="AutoShape 13"/>
          <p:cNvSpPr/>
          <p:nvPr/>
        </p:nvSpPr>
        <p:spPr>
          <a:xfrm>
            <a:off x="1333500" y="5435600"/>
            <a:ext cx="2857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333333"/>
                </a:solidFill>
                <a:latin typeface="Noto Sans SC"/>
                <a:ea typeface="Noto Sans SC"/>
                <a:cs typeface="Noto Sans SC"/>
                <a:sym typeface="Noto Sans SC"/>
              </a:rPr>
              <a:t>光影艺术：明暗层次</a:t>
            </a:r>
            <a:endParaRPr lang="en-US" sz="1100"/>
          </a:p>
          <a:p>
            <a:pPr marL="0" indent="0" algn="l">
              <a:lnSpc>
                <a:spcPct val="125000"/>
              </a:lnSpc>
              <a:spcBef>
                <a:spcPts val="400"/>
              </a:spcBef>
            </a:pPr>
            <a:r>
              <a:rPr lang="en-US" sz="1200" b="0" i="0" u="none" strike="noStrike">
                <a:solidFill>
                  <a:srgbClr val="666666"/>
                </a:solidFill>
                <a:latin typeface="Noto Sans SC"/>
                <a:ea typeface="Noto Sans SC"/>
                <a:cs typeface="Noto Sans SC"/>
                <a:sym typeface="Noto Sans SC"/>
              </a:rPr>
              <a:t>顶部聚光射灯聚焦展品，底部透光石漫反射提亮，营造温暖而高级的视觉层次。</a:t>
            </a:r>
            <a:endParaRPr lang="en-US" sz="1200" b="0" i="0" u="none" strike="noStrike">
              <a:solidFill>
                <a:srgbClr val="666666"/>
              </a:solidFill>
              <a:latin typeface="Noto Sans SC"/>
              <a:ea typeface="Noto Sans SC"/>
              <a:cs typeface="Noto Sans SC"/>
              <a:sym typeface="Noto Sans SC"/>
            </a:endParaRPr>
          </a:p>
        </p:txBody>
      </p:sp>
      <p:sp>
        <p:nvSpPr>
          <p:cNvPr id="14" name="AutoShape 14"/>
          <p:cNvSpPr/>
          <p:nvPr/>
        </p:nvSpPr>
        <p:spPr>
          <a:xfrm>
            <a:off x="4381500" y="5270500"/>
            <a:ext cx="3429000" cy="1143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2000" y="5461000"/>
            <a:ext cx="304800" cy="304800"/>
          </a:xfrm>
          <a:prstGeom prst="rect">
            <a:avLst/>
          </a:prstGeom>
        </p:spPr>
      </p:pic>
      <p:sp>
        <p:nvSpPr>
          <p:cNvPr id="16" name="AutoShape 16"/>
          <p:cNvSpPr/>
          <p:nvPr/>
        </p:nvSpPr>
        <p:spPr>
          <a:xfrm>
            <a:off x="4953000" y="5435600"/>
            <a:ext cx="2857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333333"/>
                </a:solidFill>
                <a:latin typeface="Noto Sans SC"/>
                <a:ea typeface="Noto Sans SC"/>
                <a:cs typeface="Noto Sans SC"/>
                <a:sym typeface="Noto Sans SC"/>
              </a:rPr>
              <a:t>场景造景：自然野趣</a:t>
            </a:r>
            <a:endParaRPr lang="en-US" sz="1100"/>
          </a:p>
          <a:p>
            <a:pPr marL="0" indent="0" algn="l">
              <a:lnSpc>
                <a:spcPct val="125000"/>
              </a:lnSpc>
              <a:spcBef>
                <a:spcPts val="400"/>
              </a:spcBef>
            </a:pPr>
            <a:r>
              <a:rPr lang="en-US" sz="1200" b="0" i="0" u="none" strike="noStrike">
                <a:solidFill>
                  <a:srgbClr val="666666"/>
                </a:solidFill>
                <a:latin typeface="Noto Sans SC"/>
                <a:ea typeface="Noto Sans SC"/>
                <a:cs typeface="Noto Sans SC"/>
                <a:sym typeface="Noto Sans SC"/>
              </a:rPr>
              <a:t>点缀竹篓、粗麻布与仿生枝叶，还原山野市集的质朴感，让陈列更具生活气息。</a:t>
            </a:r>
            <a:endParaRPr lang="en-US" sz="1200" b="0" i="0" u="none" strike="noStrike">
              <a:solidFill>
                <a:srgbClr val="666666"/>
              </a:solidFill>
              <a:latin typeface="Noto Sans SC"/>
              <a:ea typeface="Noto Sans SC"/>
              <a:cs typeface="Noto Sans SC"/>
              <a:sym typeface="Noto Sans SC"/>
            </a:endParaRPr>
          </a:p>
        </p:txBody>
      </p:sp>
      <p:sp>
        <p:nvSpPr>
          <p:cNvPr id="17" name="AutoShape 17"/>
          <p:cNvSpPr/>
          <p:nvPr/>
        </p:nvSpPr>
        <p:spPr>
          <a:xfrm>
            <a:off x="8001000" y="5270500"/>
            <a:ext cx="3429000" cy="11430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91500" y="5461000"/>
            <a:ext cx="304800" cy="304800"/>
          </a:xfrm>
          <a:prstGeom prst="rect">
            <a:avLst/>
          </a:prstGeom>
        </p:spPr>
      </p:pic>
      <p:sp>
        <p:nvSpPr>
          <p:cNvPr id="19" name="AutoShape 19"/>
          <p:cNvSpPr/>
          <p:nvPr/>
        </p:nvSpPr>
        <p:spPr>
          <a:xfrm>
            <a:off x="8572500" y="5435600"/>
            <a:ext cx="2857500" cy="952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333333"/>
                </a:solidFill>
                <a:latin typeface="Noto Sans SC"/>
                <a:ea typeface="Noto Sans SC"/>
                <a:cs typeface="Noto Sans SC"/>
                <a:sym typeface="Noto Sans SC"/>
              </a:rPr>
              <a:t>灵动体验：云雾缭绕</a:t>
            </a:r>
            <a:endParaRPr lang="en-US" sz="1100"/>
          </a:p>
          <a:p>
            <a:pPr marL="0" indent="0" algn="l">
              <a:lnSpc>
                <a:spcPct val="125000"/>
              </a:lnSpc>
              <a:spcBef>
                <a:spcPts val="400"/>
              </a:spcBef>
            </a:pPr>
            <a:r>
              <a:rPr lang="en-US" sz="1200" b="0" i="0" u="none" strike="noStrike">
                <a:solidFill>
                  <a:srgbClr val="666666"/>
                </a:solidFill>
                <a:latin typeface="Noto Sans SC"/>
                <a:ea typeface="Noto Sans SC"/>
                <a:cs typeface="Noto Sans SC"/>
                <a:sym typeface="Noto Sans SC"/>
              </a:rPr>
              <a:t>季节性启用干冰雾化，营造缥缈的山间云雾效果，提升逛店的趣味性与记忆点。</a:t>
            </a:r>
            <a:endParaRPr lang="en-US" sz="1200" b="0" i="0" u="none" strike="noStrike">
              <a:solidFill>
                <a:srgbClr val="666666"/>
              </a:solidFill>
              <a:latin typeface="Noto Sans SC"/>
              <a:ea typeface="Noto Sans SC"/>
              <a:cs typeface="Noto Sans SC"/>
              <a:sym typeface="Noto Sans S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05 中央展示区：生鲜冷藏柜</a:t>
            </a:r>
            <a:endParaRPr lang="en-US" sz="1100"/>
          </a:p>
        </p:txBody>
      </p:sp>
      <p:sp>
        <p:nvSpPr>
          <p:cNvPr id="5" name="AutoShape 5"/>
          <p:cNvSpPr/>
          <p:nvPr/>
        </p:nvSpPr>
        <p:spPr>
          <a:xfrm>
            <a:off x="4826000" y="1778000"/>
            <a:ext cx="6604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新鲜与品质的承诺</a:t>
            </a:r>
            <a:endParaRPr lang="en-US" sz="1100"/>
          </a:p>
        </p:txBody>
      </p:sp>
      <p:sp>
        <p:nvSpPr>
          <p:cNvPr id="6" name="AutoShape 6"/>
          <p:cNvSpPr/>
          <p:nvPr/>
        </p:nvSpPr>
        <p:spPr>
          <a:xfrm>
            <a:off x="4826000" y="2667000"/>
            <a:ext cx="3238500" cy="14605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6500" y="2857500"/>
            <a:ext cx="304800" cy="304800"/>
          </a:xfrm>
          <a:prstGeom prst="rect">
            <a:avLst/>
          </a:prstGeom>
        </p:spPr>
      </p:pic>
      <p:sp>
        <p:nvSpPr>
          <p:cNvPr id="8" name="AutoShape 8"/>
          <p:cNvSpPr/>
          <p:nvPr/>
        </p:nvSpPr>
        <p:spPr>
          <a:xfrm>
            <a:off x="5397500" y="2857500"/>
            <a:ext cx="2603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黄金区位布局</a:t>
            </a:r>
            <a:endParaRPr lang="en-US" sz="1100"/>
          </a:p>
        </p:txBody>
      </p:sp>
      <p:sp>
        <p:nvSpPr>
          <p:cNvPr id="9" name="AutoShape 9"/>
          <p:cNvSpPr/>
          <p:nvPr/>
        </p:nvSpPr>
        <p:spPr>
          <a:xfrm>
            <a:off x="5016500" y="3276600"/>
            <a:ext cx="2857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紧邻双展柜设置，形成产品陈列的互补与空间延伸，优化顾客购物动线，增强区域整体吸引力。</a:t>
            </a:r>
            <a:endParaRPr lang="en-US" sz="1100"/>
          </a:p>
        </p:txBody>
      </p:sp>
      <p:sp>
        <p:nvSpPr>
          <p:cNvPr id="10" name="AutoShape 10"/>
          <p:cNvSpPr/>
          <p:nvPr/>
        </p:nvSpPr>
        <p:spPr>
          <a:xfrm>
            <a:off x="8191500" y="2667000"/>
            <a:ext cx="3238500" cy="14605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0" y="2857500"/>
            <a:ext cx="304800" cy="304800"/>
          </a:xfrm>
          <a:prstGeom prst="rect">
            <a:avLst/>
          </a:prstGeom>
        </p:spPr>
      </p:pic>
      <p:sp>
        <p:nvSpPr>
          <p:cNvPr id="12" name="AutoShape 12"/>
          <p:cNvSpPr/>
          <p:nvPr/>
        </p:nvSpPr>
        <p:spPr>
          <a:xfrm>
            <a:off x="8763000" y="2857500"/>
            <a:ext cx="2603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精准温控保鲜</a:t>
            </a:r>
            <a:endParaRPr lang="en-US" sz="1100"/>
          </a:p>
        </p:txBody>
      </p:sp>
      <p:sp>
        <p:nvSpPr>
          <p:cNvPr id="13" name="AutoShape 13"/>
          <p:cNvSpPr/>
          <p:nvPr/>
        </p:nvSpPr>
        <p:spPr>
          <a:xfrm>
            <a:off x="8382000" y="3276600"/>
            <a:ext cx="2857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采用弧形玻璃门设计，恒温控制在0~4℃，锁住食材水分与鲜度，为生鲜提供专业的保鲜环境。</a:t>
            </a:r>
            <a:endParaRPr lang="en-US" sz="1100"/>
          </a:p>
        </p:txBody>
      </p:sp>
      <p:sp>
        <p:nvSpPr>
          <p:cNvPr id="14" name="AutoShape 14"/>
          <p:cNvSpPr/>
          <p:nvPr/>
        </p:nvSpPr>
        <p:spPr>
          <a:xfrm>
            <a:off x="4826000" y="4318000"/>
            <a:ext cx="3238500" cy="14605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16500" y="4508500"/>
            <a:ext cx="304800" cy="304800"/>
          </a:xfrm>
          <a:prstGeom prst="rect">
            <a:avLst/>
          </a:prstGeom>
        </p:spPr>
      </p:pic>
      <p:sp>
        <p:nvSpPr>
          <p:cNvPr id="16" name="AutoShape 16"/>
          <p:cNvSpPr/>
          <p:nvPr/>
        </p:nvSpPr>
        <p:spPr>
          <a:xfrm>
            <a:off x="5397500" y="4508500"/>
            <a:ext cx="2603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多元生鲜甄选</a:t>
            </a:r>
            <a:endParaRPr lang="en-US" sz="1100"/>
          </a:p>
        </p:txBody>
      </p:sp>
      <p:sp>
        <p:nvSpPr>
          <p:cNvPr id="17" name="AutoShape 17"/>
          <p:cNvSpPr/>
          <p:nvPr/>
        </p:nvSpPr>
        <p:spPr>
          <a:xfrm>
            <a:off x="5016500" y="4927600"/>
            <a:ext cx="2857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陈列新鲜杨梅、三黄鸡冷鲜包装及当季时令蔬菜，丰富的品类满足顾客对健康食材的需求。</a:t>
            </a:r>
            <a:endParaRPr lang="en-US" sz="1100"/>
          </a:p>
        </p:txBody>
      </p:sp>
      <p:sp>
        <p:nvSpPr>
          <p:cNvPr id="18" name="AutoShape 18"/>
          <p:cNvSpPr/>
          <p:nvPr/>
        </p:nvSpPr>
        <p:spPr>
          <a:xfrm>
            <a:off x="8191500" y="4318000"/>
            <a:ext cx="3238500" cy="1460500"/>
          </a:xfrm>
          <a:prstGeom prst="roundRect">
            <a:avLst>
              <a:gd name="adj" fmla="val 0"/>
            </a:avLst>
          </a:prstGeom>
          <a:solidFill>
            <a:srgbClr val="FFFFFF">
              <a:alpha val="40000"/>
            </a:srgbClr>
          </a:solidFill>
          <a:ln w="25400" cap="flat" cmpd="sng">
            <a:no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4508500"/>
            <a:ext cx="304800" cy="304800"/>
          </a:xfrm>
          <a:prstGeom prst="rect">
            <a:avLst/>
          </a:prstGeom>
        </p:spPr>
      </p:pic>
      <p:sp>
        <p:nvSpPr>
          <p:cNvPr id="20" name="AutoShape 20"/>
          <p:cNvSpPr/>
          <p:nvPr/>
        </p:nvSpPr>
        <p:spPr>
          <a:xfrm>
            <a:off x="8763000" y="4508500"/>
            <a:ext cx="26035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智能灯光节能</a:t>
            </a:r>
            <a:endParaRPr lang="en-US" sz="1100"/>
          </a:p>
        </p:txBody>
      </p:sp>
      <p:sp>
        <p:nvSpPr>
          <p:cNvPr id="21" name="AutoShape 21"/>
          <p:cNvSpPr/>
          <p:nvPr/>
        </p:nvSpPr>
        <p:spPr>
          <a:xfrm>
            <a:off x="8382000" y="4927600"/>
            <a:ext cx="28575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内置高亮LED层板灯，清晰还原商品色泽；夜间自动调暗模式，兼顾展示效果与绿色节能。</a:t>
            </a:r>
            <a:endParaRPr lang="en-US" sz="1100"/>
          </a:p>
        </p:txBody>
      </p:sp>
      <p:sp>
        <p:nvSpPr>
          <p:cNvPr id="22" name="AutoShape 22"/>
          <p:cNvSpPr/>
          <p:nvPr/>
        </p:nvSpPr>
        <p:spPr>
          <a:xfrm>
            <a:off x="762000" y="6032500"/>
            <a:ext cx="10668000" cy="381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0" i="1" u="none" strike="noStrike">
                <a:solidFill>
                  <a:srgbClr val="525252">
                    <a:alpha val="80000"/>
                  </a:srgbClr>
                </a:solidFill>
                <a:latin typeface="Noto Sans SC"/>
                <a:ea typeface="Noto Sans SC"/>
                <a:cs typeface="Noto Sans SC"/>
                <a:sym typeface="Noto Sans SC"/>
              </a:rPr>
              <a:t>“从田间到柜台，每一份新鲜都触手可及，为顾客打造看得见的安心体验。”</a:t>
            </a:r>
            <a:endParaRPr lang="en-US" sz="1100"/>
          </a:p>
        </p:txBody>
      </p:sp>
      <p:pic>
        <p:nvPicPr>
          <p:cNvPr id="23" name="图片 22" descr="生鲜冷藏柜"/>
          <p:cNvPicPr>
            <a:picLocks noChangeAspect="1"/>
          </p:cNvPicPr>
          <p:nvPr/>
        </p:nvPicPr>
        <p:blipFill>
          <a:blip r:embed="rId10"/>
          <a:stretch>
            <a:fillRect/>
          </a:stretch>
        </p:blipFill>
        <p:spPr>
          <a:xfrm>
            <a:off x="762000" y="1530985"/>
            <a:ext cx="3185795" cy="42475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06 夹层储物间</a:t>
            </a:r>
            <a:endParaRPr lang="en-US" sz="1100"/>
          </a:p>
        </p:txBody>
      </p:sp>
      <p:sp>
        <p:nvSpPr>
          <p:cNvPr id="4" name="AutoShape 4"/>
          <p:cNvSpPr/>
          <p:nvPr/>
        </p:nvSpPr>
        <p:spPr>
          <a:xfrm>
            <a:off x="762000" y="1397000"/>
            <a:ext cx="10668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0" i="0" u="none" strike="noStrike">
                <a:solidFill>
                  <a:srgbClr val="525252"/>
                </a:solidFill>
                <a:latin typeface="Noto Sans SC"/>
                <a:ea typeface="Noto Sans SC"/>
                <a:cs typeface="Noto Sans SC"/>
                <a:sym typeface="Noto Sans SC"/>
              </a:rPr>
              <a:t>原货架再利用，环保实用，打造高效能备用仓储空间</a:t>
            </a:r>
            <a:endParaRPr lang="en-US" sz="1100"/>
          </a:p>
        </p:txBody>
      </p:sp>
      <p:sp>
        <p:nvSpPr>
          <p:cNvPr id="5" name="AutoShape 5"/>
          <p:cNvSpPr/>
          <p:nvPr>
            <p:custDataLst>
              <p:tags r:id="rId2"/>
            </p:custDataLst>
          </p:nvPr>
        </p:nvSpPr>
        <p:spPr>
          <a:xfrm>
            <a:off x="762000" y="2413000"/>
            <a:ext cx="3429000" cy="2857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667000"/>
            <a:ext cx="355600" cy="355600"/>
          </a:xfrm>
          <a:prstGeom prst="rect">
            <a:avLst/>
          </a:prstGeom>
        </p:spPr>
      </p:pic>
      <p:sp>
        <p:nvSpPr>
          <p:cNvPr id="7" name="AutoShape 7"/>
          <p:cNvSpPr/>
          <p:nvPr>
            <p:custDataLst>
              <p:tags r:id="rId6"/>
            </p:custDataLst>
          </p:nvPr>
        </p:nvSpPr>
        <p:spPr>
          <a:xfrm>
            <a:off x="1498600" y="2667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闲置空间高效盘活</a:t>
            </a:r>
            <a:endParaRPr lang="en-US" sz="1100"/>
          </a:p>
        </p:txBody>
      </p:sp>
      <p:cxnSp>
        <p:nvCxnSpPr>
          <p:cNvPr id="8" name="Connector 8"/>
          <p:cNvCxnSpPr/>
          <p:nvPr>
            <p:custDataLst>
              <p:tags r:id="rId7"/>
            </p:custDataLst>
          </p:nvPr>
        </p:nvCxnSpPr>
        <p:spPr>
          <a:xfrm rot="-14946">
            <a:off x="1016014" y="3232150"/>
            <a:ext cx="2921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9" name="AutoShape 9"/>
          <p:cNvSpPr/>
          <p:nvPr>
            <p:custDataLst>
              <p:tags r:id="rId8"/>
            </p:custDataLst>
          </p:nvPr>
        </p:nvSpPr>
        <p:spPr>
          <a:xfrm>
            <a:off x="1016000" y="3429000"/>
            <a:ext cx="2921000" cy="171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4B5563"/>
                </a:solidFill>
                <a:latin typeface="Noto Sans SC"/>
                <a:ea typeface="Noto Sans SC"/>
                <a:cs typeface="Noto Sans SC"/>
                <a:sym typeface="Noto Sans SC"/>
              </a:rPr>
              <a:t>针对净高</a:t>
            </a:r>
            <a:r>
              <a:rPr lang="zh-CN" altLang="en-US" sz="1400" b="0" i="0" u="none" strike="noStrike">
                <a:solidFill>
                  <a:srgbClr val="4B5563"/>
                </a:solidFill>
                <a:latin typeface="Noto Sans SC"/>
                <a:ea typeface="Noto Sans SC"/>
                <a:cs typeface="Noto Sans SC"/>
                <a:sym typeface="Noto Sans SC"/>
              </a:rPr>
              <a:t>两米</a:t>
            </a:r>
            <a:r>
              <a:rPr lang="en-US" sz="1400" b="0" i="0" u="none" strike="noStrike">
                <a:solidFill>
                  <a:srgbClr val="4B5563"/>
                </a:solidFill>
                <a:latin typeface="Noto Sans SC"/>
                <a:ea typeface="Noto Sans SC"/>
                <a:cs typeface="Noto Sans SC"/>
                <a:sym typeface="Noto Sans SC"/>
              </a:rPr>
              <a:t>的闲置夹层，将其改造为专属备用仓储区。此举充分挖掘垂直空间潜力，有效缓解店铺日常储物压力，大幅提升整体空间利用率。</a:t>
            </a:r>
            <a:endParaRPr lang="en-US" sz="1100"/>
          </a:p>
        </p:txBody>
      </p:sp>
      <p:sp>
        <p:nvSpPr>
          <p:cNvPr id="10" name="AutoShape 10"/>
          <p:cNvSpPr/>
          <p:nvPr>
            <p:custDataLst>
              <p:tags r:id="rId9"/>
            </p:custDataLst>
          </p:nvPr>
        </p:nvSpPr>
        <p:spPr>
          <a:xfrm>
            <a:off x="4381500" y="2413000"/>
            <a:ext cx="3429000" cy="2857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10"/>
            </p:custDataLst>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35500" y="2667000"/>
            <a:ext cx="355600" cy="355600"/>
          </a:xfrm>
          <a:prstGeom prst="rect">
            <a:avLst/>
          </a:prstGeom>
        </p:spPr>
      </p:pic>
      <p:sp>
        <p:nvSpPr>
          <p:cNvPr id="12" name="AutoShape 12"/>
          <p:cNvSpPr/>
          <p:nvPr>
            <p:custDataLst>
              <p:tags r:id="rId13"/>
            </p:custDataLst>
          </p:nvPr>
        </p:nvSpPr>
        <p:spPr>
          <a:xfrm>
            <a:off x="5118100" y="2667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货架焕新与分类收纳</a:t>
            </a:r>
            <a:endParaRPr lang="en-US" sz="1100"/>
          </a:p>
        </p:txBody>
      </p:sp>
      <p:cxnSp>
        <p:nvCxnSpPr>
          <p:cNvPr id="13" name="Connector 13"/>
          <p:cNvCxnSpPr/>
          <p:nvPr>
            <p:custDataLst>
              <p:tags r:id="rId14"/>
            </p:custDataLst>
          </p:nvPr>
        </p:nvCxnSpPr>
        <p:spPr>
          <a:xfrm rot="-14946">
            <a:off x="4635514" y="3232150"/>
            <a:ext cx="2921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4" name="AutoShape 14"/>
          <p:cNvSpPr/>
          <p:nvPr>
            <p:custDataLst>
              <p:tags r:id="rId15"/>
            </p:custDataLst>
          </p:nvPr>
        </p:nvSpPr>
        <p:spPr>
          <a:xfrm>
            <a:off x="4635500" y="3429000"/>
            <a:ext cx="2921000" cy="171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4B5563"/>
                </a:solidFill>
                <a:latin typeface="Noto Sans SC"/>
                <a:ea typeface="Noto Sans SC"/>
                <a:cs typeface="Noto Sans SC"/>
                <a:sym typeface="Noto Sans SC"/>
              </a:rPr>
              <a:t>保留原有货架主体并喷涂深灰色焕新，按物品规格重新规划布局。专门存放礼盒、活动物料及季节性装饰等低频使用物品，兼顾环保理念与收纳效率。</a:t>
            </a:r>
            <a:endParaRPr lang="en-US" sz="1100"/>
          </a:p>
        </p:txBody>
      </p:sp>
      <p:sp>
        <p:nvSpPr>
          <p:cNvPr id="15" name="AutoShape 15"/>
          <p:cNvSpPr/>
          <p:nvPr>
            <p:custDataLst>
              <p:tags r:id="rId16"/>
            </p:custDataLst>
          </p:nvPr>
        </p:nvSpPr>
        <p:spPr>
          <a:xfrm>
            <a:off x="8001000" y="2413000"/>
            <a:ext cx="3429000" cy="2857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custDataLst>
              <p:tags r:id="rId17"/>
            </p:custDataLst>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255000" y="2667000"/>
            <a:ext cx="355600" cy="355600"/>
          </a:xfrm>
          <a:prstGeom prst="rect">
            <a:avLst/>
          </a:prstGeom>
        </p:spPr>
      </p:pic>
      <p:sp>
        <p:nvSpPr>
          <p:cNvPr id="17" name="AutoShape 17"/>
          <p:cNvSpPr/>
          <p:nvPr>
            <p:custDataLst>
              <p:tags r:id="rId20"/>
            </p:custDataLst>
          </p:nvPr>
        </p:nvSpPr>
        <p:spPr>
          <a:xfrm>
            <a:off x="8737600" y="2667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全方位安全防护升级</a:t>
            </a:r>
            <a:endParaRPr lang="en-US" sz="1100"/>
          </a:p>
        </p:txBody>
      </p:sp>
      <p:cxnSp>
        <p:nvCxnSpPr>
          <p:cNvPr id="18" name="Connector 18"/>
          <p:cNvCxnSpPr/>
          <p:nvPr>
            <p:custDataLst>
              <p:tags r:id="rId21"/>
            </p:custDataLst>
          </p:nvPr>
        </p:nvCxnSpPr>
        <p:spPr>
          <a:xfrm rot="-14946">
            <a:off x="8255014" y="3232150"/>
            <a:ext cx="2921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9" name="AutoShape 19"/>
          <p:cNvSpPr/>
          <p:nvPr>
            <p:custDataLst>
              <p:tags r:id="rId22"/>
            </p:custDataLst>
          </p:nvPr>
        </p:nvSpPr>
        <p:spPr>
          <a:xfrm>
            <a:off x="8255000" y="3429000"/>
            <a:ext cx="2921000" cy="171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4B5563"/>
                </a:solidFill>
                <a:latin typeface="Noto Sans SC"/>
                <a:ea typeface="Noto Sans SC"/>
                <a:cs typeface="Noto Sans SC"/>
                <a:sym typeface="Noto Sans SC"/>
              </a:rPr>
              <a:t>加装折叠爬梯与安全扶手，保障上下通行安全；地面铺设防滑橡胶垫，增强行走稳定性，同时有效降低货物搬运时的噪音，营造安全作业环境。</a:t>
            </a:r>
            <a:endParaRPr lang="en-US" sz="1100"/>
          </a:p>
        </p:txBody>
      </p:sp>
      <p:sp>
        <p:nvSpPr>
          <p:cNvPr id="20" name="AutoShape 20"/>
          <p:cNvSpPr/>
          <p:nvPr/>
        </p:nvSpPr>
        <p:spPr>
          <a:xfrm>
            <a:off x="762000" y="5651500"/>
            <a:ext cx="10668000" cy="762000"/>
          </a:xfrm>
          <a:prstGeom prst="roundRect">
            <a:avLst>
              <a:gd name="adj" fmla="val 0"/>
            </a:avLst>
          </a:prstGeom>
          <a:solidFill>
            <a:srgbClr val="333333">
              <a:alpha val="5000"/>
            </a:srgbClr>
          </a:solidFill>
          <a:ln w="25400" cap="flat" cmpd="sng">
            <a:noFill/>
            <a:prstDash val="solid"/>
            <a:round/>
          </a:ln>
        </p:spPr>
        <p:txBody>
          <a:bodyPr vert="horz" wrap="square" lIns="63500" tIns="63500" rIns="63500" bIns="63500" rtlCol="0" anchor="ctr"/>
          <a:lstStyle/>
          <a:p>
            <a:pPr algn="ctr">
              <a:defRPr/>
            </a:pPr>
          </a:p>
        </p:txBody>
      </p:sp>
      <p:sp>
        <p:nvSpPr>
          <p:cNvPr id="21" name="AutoShape 21"/>
          <p:cNvSpPr/>
          <p:nvPr/>
        </p:nvSpPr>
        <p:spPr>
          <a:xfrm>
            <a:off x="952500" y="5816600"/>
            <a:ext cx="10287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1" i="0" u="none" strike="noStrike">
                <a:solidFill>
                  <a:srgbClr val="333333"/>
                </a:solidFill>
                <a:latin typeface="Noto Sans SC"/>
                <a:ea typeface="Noto Sans SC"/>
                <a:cs typeface="Noto Sans SC"/>
                <a:sym typeface="Noto Sans SC"/>
              </a:rPr>
              <a:t>改造意义：</a:t>
            </a:r>
            <a:r>
              <a:rPr lang="en-US" sz="1400" b="0" i="0" u="none" strike="noStrike">
                <a:solidFill>
                  <a:srgbClr val="525252"/>
                </a:solidFill>
                <a:latin typeface="Noto Sans SC"/>
                <a:ea typeface="Noto Sans SC"/>
                <a:cs typeface="Noto Sans SC"/>
                <a:sym typeface="Noto Sans SC"/>
              </a:rPr>
              <a:t>以低成本、环保的方式完成空间扩容，建立起安全、整洁、有序的仓储体系，为店铺的高效运营提供坚实的后勤支撑与保障。</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06 夹层储物间</a:t>
            </a:r>
            <a:endParaRPr lang="en-US" sz="1100"/>
          </a:p>
        </p:txBody>
      </p:sp>
      <p:sp>
        <p:nvSpPr>
          <p:cNvPr id="4" name="AutoShape 4"/>
          <p:cNvSpPr/>
          <p:nvPr>
            <p:custDataLst>
              <p:tags r:id="rId2"/>
            </p:custDataLst>
          </p:nvPr>
        </p:nvSpPr>
        <p:spPr>
          <a:xfrm>
            <a:off x="762000" y="2092325"/>
            <a:ext cx="508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01 / </a:t>
            </a:r>
            <a:r>
              <a:rPr lang="zh-CN" altLang="en-US" sz="2000" b="1" i="0" u="none" strike="noStrike">
                <a:solidFill>
                  <a:srgbClr val="333333"/>
                </a:solidFill>
                <a:latin typeface="Noto Sans SC"/>
                <a:ea typeface="Noto Sans SC"/>
                <a:cs typeface="Noto Sans SC"/>
                <a:sym typeface="Noto Sans SC"/>
              </a:rPr>
              <a:t>新增占地，把“废空间”变存量</a:t>
            </a:r>
            <a:endParaRPr lang="zh-CN" altLang="en-US" sz="2000" b="1" i="0" u="none" strike="noStrike">
              <a:solidFill>
                <a:srgbClr val="333333"/>
              </a:solidFill>
              <a:latin typeface="Noto Sans SC"/>
              <a:ea typeface="Noto Sans SC"/>
              <a:cs typeface="Noto Sans SC"/>
              <a:sym typeface="Noto Sans SC"/>
            </a:endParaRPr>
          </a:p>
        </p:txBody>
      </p:sp>
      <p:sp>
        <p:nvSpPr>
          <p:cNvPr id="5" name="AutoShape 5"/>
          <p:cNvSpPr/>
          <p:nvPr>
            <p:custDataLst>
              <p:tags r:id="rId3"/>
            </p:custDataLst>
          </p:nvPr>
        </p:nvSpPr>
        <p:spPr>
          <a:xfrm>
            <a:off x="762000" y="2600325"/>
            <a:ext cx="508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400" b="0" i="0" u="none" strike="noStrike">
                <a:solidFill>
                  <a:srgbClr val="555555"/>
                </a:solidFill>
                <a:latin typeface="Noto Sans SC"/>
                <a:ea typeface="Noto Sans SC"/>
                <a:cs typeface="Noto Sans SC"/>
                <a:sym typeface="Noto Sans SC"/>
              </a:rPr>
              <a:t>楼梯下部原本是动线死角，既不好陈列也不便停留。改成储藏间不挤占任何营业面积，却凭空多出一处收纳位，特别适合放备货、清洁工具、节庆物料等低频取用物品，等于在不扩租的前提下扩容了后勤区。</a:t>
            </a:r>
            <a:endParaRPr lang="zh-CN" altLang="en-US" sz="1400" b="0" i="0" u="none" strike="noStrike">
              <a:solidFill>
                <a:srgbClr val="555555"/>
              </a:solidFill>
              <a:latin typeface="Noto Sans SC"/>
              <a:ea typeface="Noto Sans SC"/>
              <a:cs typeface="Noto Sans SC"/>
              <a:sym typeface="Noto Sans SC"/>
            </a:endParaRPr>
          </a:p>
        </p:txBody>
      </p:sp>
      <p:sp>
        <p:nvSpPr>
          <p:cNvPr id="6" name="AutoShape 6"/>
          <p:cNvSpPr/>
          <p:nvPr>
            <p:custDataLst>
              <p:tags r:id="rId4"/>
            </p:custDataLst>
          </p:nvPr>
        </p:nvSpPr>
        <p:spPr>
          <a:xfrm>
            <a:off x="762000" y="4254500"/>
            <a:ext cx="508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02 / </a:t>
            </a:r>
            <a:r>
              <a:rPr lang="zh-CN" altLang="en-US" sz="2000" b="1" i="0" u="none" strike="noStrike">
                <a:solidFill>
                  <a:srgbClr val="333333"/>
                </a:solidFill>
                <a:latin typeface="Noto Sans SC"/>
                <a:ea typeface="Noto Sans SC"/>
                <a:cs typeface="Noto Sans SC"/>
                <a:sym typeface="Noto Sans SC"/>
              </a:rPr>
              <a:t>前置后勤动线，减少卖场干扰</a:t>
            </a:r>
            <a:endParaRPr lang="zh-CN" altLang="en-US" sz="2000" b="1" i="0" u="none" strike="noStrike">
              <a:solidFill>
                <a:srgbClr val="333333"/>
              </a:solidFill>
              <a:latin typeface="Noto Sans SC"/>
              <a:ea typeface="Noto Sans SC"/>
              <a:cs typeface="Noto Sans SC"/>
              <a:sym typeface="Noto Sans SC"/>
            </a:endParaRPr>
          </a:p>
        </p:txBody>
      </p:sp>
      <p:sp>
        <p:nvSpPr>
          <p:cNvPr id="7" name="AutoShape 7"/>
          <p:cNvSpPr/>
          <p:nvPr>
            <p:custDataLst>
              <p:tags r:id="rId5"/>
            </p:custDataLst>
          </p:nvPr>
        </p:nvSpPr>
        <p:spPr>
          <a:xfrm>
            <a:off x="762000" y="4762500"/>
            <a:ext cx="5080000" cy="1206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400" b="0" i="0" u="none" strike="noStrike">
                <a:solidFill>
                  <a:srgbClr val="555555"/>
                </a:solidFill>
                <a:latin typeface="Noto Sans SC"/>
                <a:ea typeface="Noto Sans SC"/>
                <a:cs typeface="Noto Sans SC"/>
                <a:sym typeface="Noto Sans SC"/>
              </a:rPr>
              <a:t>储藏间紧邻楼梯这个垂直交通节点，补货、收垃圾、换陈设时员工可快速上下楼取放，不必推着小车穿过客流主通道。既降低对顾客的视觉/通行干扰，也缩短了搬运距离，运营效率直接提升。</a:t>
            </a:r>
            <a:endParaRPr lang="zh-CN" altLang="en-US" sz="1400" b="0" i="0" u="none" strike="noStrike">
              <a:solidFill>
                <a:srgbClr val="555555"/>
              </a:solidFill>
              <a:latin typeface="Noto Sans SC"/>
              <a:ea typeface="Noto Sans SC"/>
              <a:cs typeface="Noto Sans SC"/>
              <a:sym typeface="Noto Sans SC"/>
            </a:endParaRPr>
          </a:p>
        </p:txBody>
      </p:sp>
      <p:pic>
        <p:nvPicPr>
          <p:cNvPr id="12" name="图片 11" descr="楼梯下储物间"/>
          <p:cNvPicPr>
            <a:picLocks noChangeAspect="1"/>
          </p:cNvPicPr>
          <p:nvPr/>
        </p:nvPicPr>
        <p:blipFill>
          <a:blip r:embed="rId6"/>
          <a:stretch>
            <a:fillRect/>
          </a:stretch>
        </p:blipFill>
        <p:spPr>
          <a:xfrm>
            <a:off x="6998970" y="796925"/>
            <a:ext cx="3887470" cy="51727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pic>
        <p:nvPicPr>
          <p:cNvPr id="3" name="图片 2" descr="神仙大农-方案1"/>
          <p:cNvPicPr>
            <a:picLocks noChangeAspect="1"/>
          </p:cNvPicPr>
          <p:nvPr/>
        </p:nvPicPr>
        <p:blipFill>
          <a:blip r:embed="rId2"/>
          <a:stretch>
            <a:fillRect/>
          </a:stretch>
        </p:blipFill>
        <p:spPr>
          <a:xfrm>
            <a:off x="1247140" y="0"/>
            <a:ext cx="969772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FFFFFF"/>
                </a:solidFill>
                <a:latin typeface="Noto Sans SC"/>
                <a:ea typeface="Noto Sans SC"/>
                <a:cs typeface="Noto Sans SC"/>
                <a:sym typeface="Noto Sans SC"/>
              </a:rPr>
              <a:t>07 夹层与挑空区</a:t>
            </a:r>
            <a:endParaRPr lang="en-US" sz="1100"/>
          </a:p>
        </p:txBody>
      </p:sp>
      <p:sp>
        <p:nvSpPr>
          <p:cNvPr id="4" name="AutoShape 4"/>
          <p:cNvSpPr/>
          <p:nvPr/>
        </p:nvSpPr>
        <p:spPr>
          <a:xfrm>
            <a:off x="762000" y="2413000"/>
            <a:ext cx="10668000" cy="3429000"/>
          </a:xfrm>
          <a:prstGeom prst="roundRect">
            <a:avLst>
              <a:gd name="adj" fmla="val 0"/>
            </a:avLst>
          </a:prstGeom>
          <a:solidFill>
            <a:srgbClr val="191919">
              <a:alpha val="40000"/>
            </a:srgbClr>
          </a:solidFill>
          <a:ln w="12700" cap="flat" cmpd="sng">
            <a:solidFill>
              <a:srgbClr val="FFFFFF">
                <a:alpha val="12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3000" y="2857500"/>
            <a:ext cx="558800" cy="558800"/>
          </a:xfrm>
          <a:prstGeom prst="rect">
            <a:avLst/>
          </a:prstGeom>
        </p:spPr>
      </p:pic>
      <p:sp>
        <p:nvSpPr>
          <p:cNvPr id="6" name="AutoShape 6"/>
          <p:cNvSpPr/>
          <p:nvPr/>
        </p:nvSpPr>
        <p:spPr>
          <a:xfrm>
            <a:off x="1905000" y="2895600"/>
            <a:ext cx="889000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200" b="1" i="0" u="none" strike="noStrike">
                <a:solidFill>
                  <a:srgbClr val="FFFFFF"/>
                </a:solidFill>
                <a:latin typeface="Noto Sans SC"/>
                <a:ea typeface="Noto Sans SC"/>
                <a:cs typeface="Noto Sans SC"/>
                <a:sym typeface="Noto Sans SC"/>
              </a:rPr>
              <a:t>空间亮点 · 视觉记忆点</a:t>
            </a:r>
            <a:endParaRPr lang="en-US" sz="1100"/>
          </a:p>
        </p:txBody>
      </p:sp>
      <p:cxnSp>
        <p:nvCxnSpPr>
          <p:cNvPr id="7" name="Connector 7"/>
          <p:cNvCxnSpPr/>
          <p:nvPr/>
        </p:nvCxnSpPr>
        <p:spPr>
          <a:xfrm rot="-4407">
            <a:off x="1143004" y="3740150"/>
            <a:ext cx="9906000" cy="12700"/>
          </a:xfrm>
          <a:prstGeom prst="straightConnector1">
            <a:avLst/>
          </a:prstGeom>
          <a:solidFill>
            <a:srgbClr val="DEE0E3">
              <a:alpha val="100000"/>
            </a:srgbClr>
          </a:solidFill>
          <a:ln w="12700" cap="flat" cmpd="sng">
            <a:solidFill>
              <a:srgbClr val="FFFFFF">
                <a:alpha val="18000"/>
              </a:srgbClr>
            </a:solidFill>
            <a:prstDash val="solid"/>
            <a:round/>
            <a:headEnd type="none" w="med" len="med"/>
            <a:tailEnd type="none" w="med" len="med"/>
          </a:ln>
        </p:spPr>
      </p:cxnSp>
      <p:sp>
        <p:nvSpPr>
          <p:cNvPr id="8" name="AutoShape 8"/>
          <p:cNvSpPr/>
          <p:nvPr/>
        </p:nvSpPr>
        <p:spPr>
          <a:xfrm>
            <a:off x="1143000" y="4000500"/>
            <a:ext cx="9906000" cy="952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0" i="0" u="none" strike="noStrike">
                <a:solidFill>
                  <a:srgbClr val="FFFFFF">
                    <a:alpha val="85098"/>
                  </a:srgbClr>
                </a:solidFill>
                <a:latin typeface="Noto Sans SC"/>
                <a:ea typeface="Noto Sans SC"/>
                <a:cs typeface="Noto Sans SC"/>
                <a:sym typeface="Noto Sans SC"/>
              </a:rPr>
              <a:t>这是整个空间的视觉锚点，我们摒弃了传统商业的堆砌感，转而引入悬浮绿植造景。</a:t>
            </a:r>
            <a:r>
              <a:rPr lang="zh-CN" altLang="en-US" sz="1500" b="0" i="0" u="none" strike="noStrike">
                <a:solidFill>
                  <a:srgbClr val="FFFFFF">
                    <a:alpha val="85098"/>
                  </a:srgbClr>
                </a:solidFill>
                <a:latin typeface="Noto Sans SC"/>
                <a:ea typeface="Noto Sans SC"/>
                <a:cs typeface="Noto Sans SC"/>
                <a:sym typeface="Noto Sans SC"/>
              </a:rPr>
              <a:t>铺设白色砾石</a:t>
            </a:r>
            <a:r>
              <a:rPr lang="en-US" altLang="zh-CN" sz="1500" b="0" i="0" u="none" strike="noStrike">
                <a:solidFill>
                  <a:srgbClr val="FFFFFF">
                    <a:alpha val="85098"/>
                  </a:srgbClr>
                </a:solidFill>
                <a:latin typeface="Noto Sans SC"/>
                <a:ea typeface="Noto Sans SC"/>
                <a:cs typeface="Noto Sans SC"/>
                <a:sym typeface="Noto Sans SC"/>
              </a:rPr>
              <a:t>+</a:t>
            </a:r>
            <a:r>
              <a:rPr lang="zh-CN" altLang="en-US" sz="1500" b="0" i="0" u="none" strike="noStrike">
                <a:solidFill>
                  <a:srgbClr val="FFFFFF">
                    <a:alpha val="85098"/>
                  </a:srgbClr>
                </a:solidFill>
                <a:latin typeface="Noto Sans SC"/>
                <a:ea typeface="Noto Sans SC"/>
                <a:cs typeface="Noto Sans SC"/>
                <a:sym typeface="Noto Sans SC"/>
              </a:rPr>
              <a:t>青苔</a:t>
            </a:r>
            <a:r>
              <a:rPr lang="en-US" altLang="zh-CN" sz="1500" b="0" i="0" u="none" strike="noStrike">
                <a:solidFill>
                  <a:srgbClr val="FFFFFF">
                    <a:alpha val="85098"/>
                  </a:srgbClr>
                </a:solidFill>
                <a:latin typeface="Noto Sans SC"/>
                <a:ea typeface="Noto Sans SC"/>
                <a:cs typeface="Noto Sans SC"/>
                <a:sym typeface="Noto Sans SC"/>
              </a:rPr>
              <a:t>+</a:t>
            </a:r>
            <a:r>
              <a:rPr lang="zh-CN" altLang="en-US" sz="1500" b="0" i="0" u="none" strike="noStrike">
                <a:solidFill>
                  <a:srgbClr val="FFFFFF">
                    <a:alpha val="85098"/>
                  </a:srgbClr>
                </a:solidFill>
                <a:latin typeface="Noto Sans SC"/>
                <a:ea typeface="Noto Sans SC"/>
                <a:cs typeface="Noto Sans SC"/>
                <a:sym typeface="Noto Sans SC"/>
              </a:rPr>
              <a:t>斜飘仿真</a:t>
            </a:r>
            <a:r>
              <a:rPr lang="zh-CN" altLang="en-US" sz="1500" b="0" i="0" u="none" strike="noStrike">
                <a:solidFill>
                  <a:srgbClr val="FFFFFF">
                    <a:alpha val="85098"/>
                  </a:srgbClr>
                </a:solidFill>
                <a:latin typeface="Noto Sans SC"/>
                <a:ea typeface="Noto Sans SC"/>
                <a:cs typeface="Noto Sans SC"/>
                <a:sym typeface="Noto Sans SC"/>
              </a:rPr>
              <a:t>树，树冠向挑空区伸展，打破横平竖直的单调感。</a:t>
            </a:r>
            <a:endParaRPr lang="zh-CN" altLang="en-US" sz="1500" b="0" i="0" u="none" strike="noStrike">
              <a:solidFill>
                <a:srgbClr val="FFFFFF">
                  <a:alpha val="85098"/>
                </a:srgbClr>
              </a:solidFill>
              <a:latin typeface="Noto Sans SC"/>
              <a:ea typeface="Noto Sans SC"/>
              <a:cs typeface="Noto Sans SC"/>
              <a:sym typeface="Noto Sans SC"/>
            </a:endParaRPr>
          </a:p>
        </p:txBody>
      </p:sp>
      <p:sp>
        <p:nvSpPr>
          <p:cNvPr id="9" name="AutoShape 9"/>
          <p:cNvSpPr/>
          <p:nvPr/>
        </p:nvSpPr>
        <p:spPr>
          <a:xfrm>
            <a:off x="1143000" y="4885690"/>
            <a:ext cx="9906000" cy="889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0" i="0" u="none" strike="noStrike">
                <a:solidFill>
                  <a:srgbClr val="FFFFFF">
                    <a:alpha val="85098"/>
                  </a:srgbClr>
                </a:solidFill>
                <a:latin typeface="Noto Sans SC"/>
                <a:ea typeface="Noto Sans SC"/>
                <a:cs typeface="Noto Sans SC"/>
                <a:sym typeface="Noto Sans SC"/>
              </a:rPr>
              <a:t>顾客进店的视线将穿越通透的中央展柜，直抵挑空区的绿意与天光，</a:t>
            </a:r>
            <a:r>
              <a:rPr lang="en-US" sz="1500" b="1" i="0" u="none" strike="noStrike">
                <a:solidFill>
                  <a:srgbClr val="E3C189"/>
                </a:solidFill>
                <a:latin typeface="Noto Sans SC"/>
                <a:ea typeface="Noto Sans SC"/>
                <a:cs typeface="Noto Sans SC"/>
                <a:sym typeface="Noto Sans SC"/>
              </a:rPr>
              <a:t>纵向的空间层次与自然氛围瞬间拉满</a:t>
            </a:r>
            <a:r>
              <a:rPr lang="en-US" sz="1500" b="0" i="0" u="none" strike="noStrike">
                <a:solidFill>
                  <a:srgbClr val="FFFFFF">
                    <a:alpha val="85098"/>
                  </a:srgbClr>
                </a:solidFill>
                <a:latin typeface="Noto Sans SC"/>
                <a:ea typeface="Noto Sans SC"/>
                <a:cs typeface="Noto Sans SC"/>
                <a:sym typeface="Noto Sans SC"/>
              </a:rPr>
              <a:t>，让购物体验从单纯的交易行为，升华为一场与自然对话的感官享受。</a:t>
            </a: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07 夹层与挑空区</a:t>
            </a:r>
            <a:endParaRPr lang="en-US" sz="1100"/>
          </a:p>
        </p:txBody>
      </p:sp>
      <p:sp>
        <p:nvSpPr>
          <p:cNvPr id="5" name="AutoShape 5"/>
          <p:cNvSpPr/>
          <p:nvPr/>
        </p:nvSpPr>
        <p:spPr>
          <a:xfrm>
            <a:off x="762000" y="5461000"/>
            <a:ext cx="3556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55555"/>
                </a:solidFill>
                <a:latin typeface="Noto Sans SC"/>
                <a:ea typeface="Noto Sans SC"/>
                <a:cs typeface="Noto Sans SC"/>
                <a:sym typeface="Noto Sans SC"/>
              </a:rPr>
              <a:t>▲ 景观意向：利用斜飘</a:t>
            </a:r>
            <a:r>
              <a:rPr lang="zh-CN" altLang="en-US" sz="1300" b="0" i="0" u="none" strike="noStrike">
                <a:solidFill>
                  <a:srgbClr val="555555"/>
                </a:solidFill>
                <a:latin typeface="Noto Sans SC"/>
                <a:ea typeface="Noto Sans SC"/>
                <a:cs typeface="Noto Sans SC"/>
                <a:sym typeface="Noto Sans SC"/>
              </a:rPr>
              <a:t>仿真树</a:t>
            </a:r>
            <a:r>
              <a:rPr lang="en-US" sz="1300" b="0" i="0" u="none" strike="noStrike">
                <a:solidFill>
                  <a:srgbClr val="555555"/>
                </a:solidFill>
                <a:latin typeface="Noto Sans SC"/>
                <a:ea typeface="Noto Sans SC"/>
                <a:cs typeface="Noto Sans SC"/>
                <a:sym typeface="Noto Sans SC"/>
              </a:rPr>
              <a:t>与苔藓、砾石的组合，打造自然野趣的室内微景观，柔化建筑的硬朗线条。</a:t>
            </a:r>
            <a:endParaRPr lang="en-US" sz="1100"/>
          </a:p>
        </p:txBody>
      </p:sp>
      <p:sp>
        <p:nvSpPr>
          <p:cNvPr id="6" name="AutoShape 6"/>
          <p:cNvSpPr/>
          <p:nvPr>
            <p:custDataLst>
              <p:tags r:id="rId2"/>
            </p:custDataLst>
          </p:nvPr>
        </p:nvSpPr>
        <p:spPr>
          <a:xfrm>
            <a:off x="4826000" y="1778000"/>
            <a:ext cx="3365500" cy="171450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29200" y="1981200"/>
            <a:ext cx="355600" cy="355600"/>
          </a:xfrm>
          <a:prstGeom prst="rect">
            <a:avLst/>
          </a:prstGeom>
        </p:spPr>
      </p:pic>
      <p:sp>
        <p:nvSpPr>
          <p:cNvPr id="8" name="AutoShape 8"/>
          <p:cNvSpPr/>
          <p:nvPr>
            <p:custDataLst>
              <p:tags r:id="rId6"/>
            </p:custDataLst>
          </p:nvPr>
        </p:nvSpPr>
        <p:spPr>
          <a:xfrm>
            <a:off x="5461000" y="1981200"/>
            <a:ext cx="2667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通透采光 · 落地玻璃</a:t>
            </a:r>
            <a:endParaRPr lang="en-US" sz="1100"/>
          </a:p>
        </p:txBody>
      </p:sp>
      <p:sp>
        <p:nvSpPr>
          <p:cNvPr id="9" name="AutoShape 9"/>
          <p:cNvSpPr/>
          <p:nvPr>
            <p:custDataLst>
              <p:tags r:id="rId7"/>
            </p:custDataLst>
          </p:nvPr>
        </p:nvSpPr>
        <p:spPr>
          <a:xfrm>
            <a:off x="5029200" y="2413000"/>
            <a:ext cx="29591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555555"/>
                </a:solidFill>
                <a:latin typeface="Noto Sans SC"/>
                <a:ea typeface="Noto Sans SC"/>
                <a:cs typeface="Noto Sans SC"/>
                <a:sym typeface="Noto Sans SC"/>
              </a:rPr>
              <a:t>通高</a:t>
            </a:r>
            <a:r>
              <a:rPr lang="zh-CN" altLang="en-US" sz="1300" b="0" i="0" u="none" strike="noStrike">
                <a:solidFill>
                  <a:srgbClr val="555555"/>
                </a:solidFill>
                <a:latin typeface="Noto Sans SC"/>
                <a:ea typeface="Noto Sans SC"/>
                <a:cs typeface="Noto Sans SC"/>
                <a:sym typeface="Noto Sans SC"/>
              </a:rPr>
              <a:t>四米五</a:t>
            </a:r>
            <a:r>
              <a:rPr lang="en-US" sz="1300" b="0" i="0" u="none" strike="noStrike">
                <a:solidFill>
                  <a:srgbClr val="555555"/>
                </a:solidFill>
                <a:latin typeface="Noto Sans SC"/>
                <a:ea typeface="Noto Sans SC"/>
                <a:cs typeface="Noto Sans SC"/>
                <a:sym typeface="Noto Sans SC"/>
              </a:rPr>
              <a:t>的落地玻璃窗衔接夹层与挑空，将二层自然光引入一层中庭，消弭空间隔阂，让视野在垂直维度无限延伸。</a:t>
            </a:r>
            <a:endParaRPr lang="en-US" sz="1100"/>
          </a:p>
        </p:txBody>
      </p:sp>
      <p:sp>
        <p:nvSpPr>
          <p:cNvPr id="10" name="AutoShape 10"/>
          <p:cNvSpPr/>
          <p:nvPr>
            <p:custDataLst>
              <p:tags r:id="rId8"/>
            </p:custDataLst>
          </p:nvPr>
        </p:nvSpPr>
        <p:spPr>
          <a:xfrm>
            <a:off x="8318500" y="1778000"/>
            <a:ext cx="3365500" cy="171450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521700" y="1981200"/>
            <a:ext cx="355600" cy="355600"/>
          </a:xfrm>
          <a:prstGeom prst="rect">
            <a:avLst/>
          </a:prstGeom>
        </p:spPr>
      </p:pic>
      <p:sp>
        <p:nvSpPr>
          <p:cNvPr id="12" name="AutoShape 12"/>
          <p:cNvSpPr/>
          <p:nvPr>
            <p:custDataLst>
              <p:tags r:id="rId12"/>
            </p:custDataLst>
          </p:nvPr>
        </p:nvSpPr>
        <p:spPr>
          <a:xfrm>
            <a:off x="8953500" y="1981200"/>
            <a:ext cx="2667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视觉焦点 · 悬浮挑空</a:t>
            </a:r>
            <a:endParaRPr lang="en-US" sz="1100"/>
          </a:p>
        </p:txBody>
      </p:sp>
      <p:sp>
        <p:nvSpPr>
          <p:cNvPr id="13" name="AutoShape 13"/>
          <p:cNvSpPr/>
          <p:nvPr>
            <p:custDataLst>
              <p:tags r:id="rId13"/>
            </p:custDataLst>
          </p:nvPr>
        </p:nvSpPr>
        <p:spPr>
          <a:xfrm>
            <a:off x="8521700" y="2413000"/>
            <a:ext cx="29591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555555"/>
                </a:solidFill>
                <a:latin typeface="Noto Sans SC"/>
                <a:ea typeface="Noto Sans SC"/>
                <a:cs typeface="Noto Sans SC"/>
                <a:sym typeface="Noto Sans SC"/>
              </a:rPr>
              <a:t>楼板向外悬挑，正对主入口形成绝对的视觉锚点，打破常规层间界限，塑造极具张力与艺术感的空间层次。</a:t>
            </a:r>
            <a:endParaRPr lang="en-US" sz="1100"/>
          </a:p>
        </p:txBody>
      </p:sp>
      <p:sp>
        <p:nvSpPr>
          <p:cNvPr id="14" name="AutoShape 14"/>
          <p:cNvSpPr/>
          <p:nvPr>
            <p:custDataLst>
              <p:tags r:id="rId14"/>
            </p:custDataLst>
          </p:nvPr>
        </p:nvSpPr>
        <p:spPr>
          <a:xfrm>
            <a:off x="6572250" y="3759200"/>
            <a:ext cx="3365500" cy="171450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775450" y="3962400"/>
            <a:ext cx="355600" cy="355600"/>
          </a:xfrm>
          <a:prstGeom prst="rect">
            <a:avLst/>
          </a:prstGeom>
        </p:spPr>
      </p:pic>
      <p:sp>
        <p:nvSpPr>
          <p:cNvPr id="16" name="AutoShape 16"/>
          <p:cNvSpPr/>
          <p:nvPr>
            <p:custDataLst>
              <p:tags r:id="rId18"/>
            </p:custDataLst>
          </p:nvPr>
        </p:nvSpPr>
        <p:spPr>
          <a:xfrm>
            <a:off x="7207250" y="3962400"/>
            <a:ext cx="2667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自然野趣 · 松石景观</a:t>
            </a:r>
            <a:endParaRPr lang="en-US" sz="1100"/>
          </a:p>
        </p:txBody>
      </p:sp>
      <p:sp>
        <p:nvSpPr>
          <p:cNvPr id="17" name="AutoShape 17"/>
          <p:cNvSpPr/>
          <p:nvPr>
            <p:custDataLst>
              <p:tags r:id="rId19"/>
            </p:custDataLst>
          </p:nvPr>
        </p:nvSpPr>
        <p:spPr>
          <a:xfrm>
            <a:off x="6775450" y="4394200"/>
            <a:ext cx="29591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300" b="0" i="0" u="none" strike="noStrike">
                <a:solidFill>
                  <a:srgbClr val="555555"/>
                </a:solidFill>
                <a:latin typeface="Noto Sans SC"/>
                <a:ea typeface="Noto Sans SC"/>
                <a:cs typeface="Noto Sans SC"/>
                <a:sym typeface="Noto Sans SC"/>
              </a:rPr>
              <a:t>以白色砾石铺底，点缀鲜活青苔，搭配造型独特的斜飘罗汉松，树冠向挑空区舒展，为硬朗的建筑空间注入灵动生机。</a:t>
            </a:r>
            <a:endParaRPr lang="en-US" sz="1100"/>
          </a:p>
        </p:txBody>
      </p:sp>
      <p:sp>
        <p:nvSpPr>
          <p:cNvPr id="22" name="AutoShape 22"/>
          <p:cNvSpPr/>
          <p:nvPr/>
        </p:nvSpPr>
        <p:spPr>
          <a:xfrm>
            <a:off x="4826000" y="5651500"/>
            <a:ext cx="6858000" cy="635000"/>
          </a:xfrm>
          <a:prstGeom prst="roundRect">
            <a:avLst>
              <a:gd name="adj" fmla="val 0"/>
            </a:avLst>
          </a:prstGeom>
          <a:solidFill>
            <a:srgbClr val="588157">
              <a:alpha val="8000"/>
            </a:srgbClr>
          </a:solidFill>
          <a:ln cap="flat" cmpd="sng">
            <a:solidFill>
              <a:srgbClr val="3D683B">
                <a:alpha val="8000"/>
              </a:srgbClr>
            </a:solidFill>
            <a:prstDash val="solid"/>
            <a:round/>
          </a:ln>
        </p:spPr>
        <p:txBody>
          <a:bodyPr vert="horz" wrap="square" lIns="63500" tIns="63500" rIns="63500" bIns="63500" rtlCol="0" anchor="ctr"/>
          <a:lstStyle/>
          <a:p>
            <a:pPr algn="ctr">
              <a:defRPr/>
            </a:pPr>
          </a:p>
        </p:txBody>
      </p:sp>
      <p:sp>
        <p:nvSpPr>
          <p:cNvPr id="23" name="AutoShape 23"/>
          <p:cNvSpPr/>
          <p:nvPr/>
        </p:nvSpPr>
        <p:spPr>
          <a:xfrm>
            <a:off x="5016500" y="5740400"/>
            <a:ext cx="6604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3C5A3C"/>
                </a:solidFill>
                <a:latin typeface="Noto Sans SC"/>
                <a:ea typeface="Noto Sans SC"/>
                <a:cs typeface="Noto Sans SC"/>
                <a:sym typeface="Noto Sans SC"/>
              </a:rPr>
              <a:t>设计点睛：</a:t>
            </a:r>
            <a:r>
              <a:rPr lang="en-US" sz="1400" b="0" i="0" u="none" strike="noStrike">
                <a:solidFill>
                  <a:srgbClr val="555555"/>
                </a:solidFill>
                <a:latin typeface="Noto Sans SC"/>
                <a:ea typeface="Noto Sans SC"/>
                <a:cs typeface="Noto Sans SC"/>
                <a:sym typeface="Noto Sans SC"/>
              </a:rPr>
              <a:t>这不仅是空间的过渡，更是视觉与精神的升华，将自然美学与现代建筑结构完美融合。</a:t>
            </a:r>
            <a:endParaRPr lang="en-US" sz="1100"/>
          </a:p>
        </p:txBody>
      </p:sp>
      <p:pic>
        <p:nvPicPr>
          <p:cNvPr id="25" name="图片 24" descr="挑空景观"/>
          <p:cNvPicPr>
            <a:picLocks noChangeAspect="1"/>
          </p:cNvPicPr>
          <p:nvPr/>
        </p:nvPicPr>
        <p:blipFill>
          <a:blip r:embed="rId20"/>
          <a:stretch>
            <a:fillRect/>
          </a:stretch>
        </p:blipFill>
        <p:spPr>
          <a:xfrm>
            <a:off x="488950" y="1619250"/>
            <a:ext cx="4006850" cy="36195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店面风格：</a:t>
            </a:r>
            <a:r>
              <a:rPr lang="zh-CN" altLang="en-US" sz="3200" b="1" i="0" u="none" strike="noStrike">
                <a:solidFill>
                  <a:srgbClr val="333333"/>
                </a:solidFill>
                <a:latin typeface="Noto Sans SC"/>
                <a:ea typeface="Noto Sans SC"/>
                <a:cs typeface="Noto Sans SC"/>
                <a:sym typeface="Noto Sans SC"/>
              </a:rPr>
              <a:t>田园风</a:t>
            </a:r>
            <a:endParaRPr lang="zh-CN" altLang="en-US" sz="3200" b="1" i="0" u="none" strike="noStrike">
              <a:solidFill>
                <a:srgbClr val="333333"/>
              </a:solidFill>
              <a:latin typeface="Noto Sans SC"/>
              <a:ea typeface="Noto Sans SC"/>
              <a:cs typeface="Noto Sans SC"/>
              <a:sym typeface="Noto Sans SC"/>
            </a:endParaRPr>
          </a:p>
        </p:txBody>
      </p:sp>
      <p:pic>
        <p:nvPicPr>
          <p:cNvPr id="18" name="图片 17" descr="13429869853938503"/>
          <p:cNvPicPr>
            <a:picLocks noChangeAspect="1"/>
          </p:cNvPicPr>
          <p:nvPr/>
        </p:nvPicPr>
        <p:blipFill>
          <a:blip r:embed="rId2"/>
          <a:stretch>
            <a:fillRect/>
          </a:stretch>
        </p:blipFill>
        <p:spPr>
          <a:xfrm>
            <a:off x="762000" y="1654175"/>
            <a:ext cx="3505200" cy="4673600"/>
          </a:xfrm>
          <a:prstGeom prst="rect">
            <a:avLst/>
          </a:prstGeom>
        </p:spPr>
      </p:pic>
      <p:pic>
        <p:nvPicPr>
          <p:cNvPr id="19" name="图片 18" descr="13429869852286876"/>
          <p:cNvPicPr>
            <a:picLocks noChangeAspect="1"/>
          </p:cNvPicPr>
          <p:nvPr/>
        </p:nvPicPr>
        <p:blipFill>
          <a:blip r:embed="rId3"/>
          <a:stretch>
            <a:fillRect/>
          </a:stretch>
        </p:blipFill>
        <p:spPr>
          <a:xfrm>
            <a:off x="5073015" y="1654175"/>
            <a:ext cx="3513455" cy="4684395"/>
          </a:xfrm>
          <a:prstGeom prst="rect">
            <a:avLst/>
          </a:prstGeom>
        </p:spPr>
      </p:pic>
      <p:sp>
        <p:nvSpPr>
          <p:cNvPr id="20" name="AutoShape 10"/>
          <p:cNvSpPr/>
          <p:nvPr>
            <p:custDataLst>
              <p:tags r:id="rId4"/>
            </p:custDataLst>
          </p:nvPr>
        </p:nvSpPr>
        <p:spPr>
          <a:xfrm>
            <a:off x="8977630" y="1654175"/>
            <a:ext cx="2706370" cy="456057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sp>
        <p:nvSpPr>
          <p:cNvPr id="21" name="AutoShape 13"/>
          <p:cNvSpPr/>
          <p:nvPr>
            <p:custDataLst>
              <p:tags r:id="rId5"/>
            </p:custDataLst>
          </p:nvPr>
        </p:nvSpPr>
        <p:spPr>
          <a:xfrm>
            <a:off x="9100820" y="1901190"/>
            <a:ext cx="2379980" cy="41656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300" b="0" i="0" u="none" strike="noStrike">
                <a:solidFill>
                  <a:srgbClr val="555555"/>
                </a:solidFill>
                <a:latin typeface="Noto Sans SC"/>
                <a:ea typeface="Noto Sans SC"/>
                <a:cs typeface="Noto Sans SC"/>
                <a:sym typeface="Noto Sans SC"/>
              </a:rPr>
              <a:t>用土、木、藤、麻这些带手温的材质打底，把</a:t>
            </a:r>
            <a:r>
              <a:rPr lang="zh-CN" altLang="en-US" sz="1300" b="0" i="0" u="none" strike="noStrike">
                <a:solidFill>
                  <a:srgbClr val="555555"/>
                </a:solidFill>
                <a:latin typeface="Noto Sans SC"/>
                <a:ea typeface="Noto Sans SC"/>
                <a:cs typeface="Noto Sans SC"/>
                <a:sym typeface="Noto Sans SC"/>
              </a:rPr>
              <a:t>特产堆出田间地头的鲜活感。搭配暖光、棉麻和陶罐，让顾客逛着放松、看着想买，像走进山间集市一样自在。</a:t>
            </a:r>
            <a:endParaRPr lang="zh-CN" altLang="en-US" sz="1300" b="0" i="0" u="none" strike="noStrike">
              <a:solidFill>
                <a:srgbClr val="555555"/>
              </a:solidFill>
              <a:latin typeface="Noto Sans SC"/>
              <a:ea typeface="Noto Sans SC"/>
              <a:cs typeface="Noto Sans SC"/>
              <a:sym typeface="Noto Sans S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店面风格：</a:t>
            </a:r>
            <a:r>
              <a:rPr lang="zh-CN" altLang="en-US" sz="3200" b="1" i="0" u="none" strike="noStrike">
                <a:solidFill>
                  <a:srgbClr val="333333"/>
                </a:solidFill>
                <a:latin typeface="Noto Sans SC"/>
                <a:ea typeface="Noto Sans SC"/>
                <a:cs typeface="Noto Sans SC"/>
                <a:sym typeface="Noto Sans SC"/>
              </a:rPr>
              <a:t>田园风</a:t>
            </a:r>
            <a:endParaRPr lang="zh-CN" altLang="en-US" sz="3200" b="1" i="0" u="none" strike="noStrike">
              <a:solidFill>
                <a:srgbClr val="333333"/>
              </a:solidFill>
              <a:latin typeface="Noto Sans SC"/>
              <a:ea typeface="Noto Sans SC"/>
              <a:cs typeface="Noto Sans SC"/>
              <a:sym typeface="Noto Sans SC"/>
            </a:endParaRPr>
          </a:p>
        </p:txBody>
      </p:sp>
      <p:pic>
        <p:nvPicPr>
          <p:cNvPr id="24" name="图片 23" descr="13429869997615223"/>
          <p:cNvPicPr>
            <a:picLocks noChangeAspect="1"/>
          </p:cNvPicPr>
          <p:nvPr/>
        </p:nvPicPr>
        <p:blipFill>
          <a:blip r:embed="rId2"/>
          <a:stretch>
            <a:fillRect/>
          </a:stretch>
        </p:blipFill>
        <p:spPr>
          <a:xfrm>
            <a:off x="762000" y="1656715"/>
            <a:ext cx="3518535" cy="4671060"/>
          </a:xfrm>
          <a:prstGeom prst="rect">
            <a:avLst/>
          </a:prstGeom>
        </p:spPr>
      </p:pic>
      <p:pic>
        <p:nvPicPr>
          <p:cNvPr id="5" name="图片 4" descr="大地色系"/>
          <p:cNvPicPr>
            <a:picLocks noChangeAspect="1"/>
          </p:cNvPicPr>
          <p:nvPr/>
        </p:nvPicPr>
        <p:blipFill>
          <a:blip r:embed="rId3"/>
          <a:stretch>
            <a:fillRect/>
          </a:stretch>
        </p:blipFill>
        <p:spPr>
          <a:xfrm>
            <a:off x="5155565" y="1656715"/>
            <a:ext cx="3794125" cy="468122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店面风格：</a:t>
            </a:r>
            <a:r>
              <a:rPr lang="zh-CN" altLang="en-US" sz="3200" b="1">
                <a:solidFill>
                  <a:srgbClr val="333333"/>
                </a:solidFill>
                <a:latin typeface="Noto Sans SC"/>
                <a:ea typeface="Noto Sans SC"/>
                <a:cs typeface="Noto Sans SC"/>
                <a:sym typeface="Noto Sans SC"/>
              </a:rPr>
              <a:t>自然工业风</a:t>
            </a:r>
            <a:endParaRPr lang="zh-CN" altLang="en-US" sz="3200" b="1" i="0" u="none" strike="noStrike">
              <a:solidFill>
                <a:srgbClr val="333333"/>
              </a:solidFill>
              <a:latin typeface="Noto Sans SC"/>
              <a:ea typeface="Noto Sans SC"/>
              <a:cs typeface="Noto Sans SC"/>
              <a:sym typeface="Noto Sans SC"/>
            </a:endParaRPr>
          </a:p>
        </p:txBody>
      </p:sp>
      <p:sp>
        <p:nvSpPr>
          <p:cNvPr id="20" name="AutoShape 10"/>
          <p:cNvSpPr/>
          <p:nvPr>
            <p:custDataLst>
              <p:tags r:id="rId2"/>
            </p:custDataLst>
          </p:nvPr>
        </p:nvSpPr>
        <p:spPr>
          <a:xfrm>
            <a:off x="8977630" y="1654175"/>
            <a:ext cx="2706370" cy="456057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sp>
        <p:nvSpPr>
          <p:cNvPr id="21" name="AutoShape 13"/>
          <p:cNvSpPr/>
          <p:nvPr>
            <p:custDataLst>
              <p:tags r:id="rId3"/>
            </p:custDataLst>
          </p:nvPr>
        </p:nvSpPr>
        <p:spPr>
          <a:xfrm>
            <a:off x="9100820" y="1901190"/>
            <a:ext cx="2379980" cy="41656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300" b="0" i="0" u="none" strike="noStrike">
                <a:solidFill>
                  <a:srgbClr val="555555"/>
                </a:solidFill>
                <a:latin typeface="Noto Sans SC"/>
                <a:ea typeface="Noto Sans SC"/>
                <a:cs typeface="Noto Sans SC"/>
                <a:sym typeface="Noto Sans SC"/>
              </a:rPr>
              <a:t>水泥地、铁架子、裸顶是骨架，抗造好用还省钱；木头货架、藤编筐、绿植和暖光是血肉，留住顾客出氛围。底子硬、面子暖，视觉上干净利落，体验上松弛自在。悬浮平台上的斜飘树是点睛之笔——工业的直线条和自然枝条的弯曲碰撞出最出片的那道光。</a:t>
            </a:r>
            <a:endParaRPr lang="zh-CN" altLang="en-US" sz="1300" b="0" i="0" u="none" strike="noStrike">
              <a:solidFill>
                <a:srgbClr val="555555"/>
              </a:solidFill>
              <a:latin typeface="Noto Sans SC"/>
              <a:ea typeface="Noto Sans SC"/>
              <a:cs typeface="Noto Sans SC"/>
              <a:sym typeface="Noto Sans SC"/>
            </a:endParaRPr>
          </a:p>
        </p:txBody>
      </p:sp>
      <p:pic>
        <p:nvPicPr>
          <p:cNvPr id="3" name="图片 2" descr="13429874947949864"/>
          <p:cNvPicPr>
            <a:picLocks noChangeAspect="1"/>
          </p:cNvPicPr>
          <p:nvPr/>
        </p:nvPicPr>
        <p:blipFill>
          <a:blip r:embed="rId4"/>
          <a:stretch>
            <a:fillRect/>
          </a:stretch>
        </p:blipFill>
        <p:spPr>
          <a:xfrm>
            <a:off x="762000" y="1654810"/>
            <a:ext cx="3503930" cy="4672965"/>
          </a:xfrm>
          <a:prstGeom prst="rect">
            <a:avLst/>
          </a:prstGeom>
        </p:spPr>
      </p:pic>
      <p:pic>
        <p:nvPicPr>
          <p:cNvPr id="5" name="图片 4" descr="13429874967282528"/>
          <p:cNvPicPr>
            <a:picLocks noChangeAspect="1"/>
          </p:cNvPicPr>
          <p:nvPr/>
        </p:nvPicPr>
        <p:blipFill>
          <a:blip r:embed="rId5"/>
          <a:stretch>
            <a:fillRect/>
          </a:stretch>
        </p:blipFill>
        <p:spPr>
          <a:xfrm>
            <a:off x="4858385" y="1625600"/>
            <a:ext cx="3526790" cy="470217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店面风格：</a:t>
            </a:r>
            <a:r>
              <a:rPr lang="zh-CN" altLang="en-US" sz="3200" b="1">
                <a:solidFill>
                  <a:srgbClr val="333333"/>
                </a:solidFill>
                <a:latin typeface="Noto Sans SC"/>
                <a:ea typeface="Noto Sans SC"/>
                <a:cs typeface="Noto Sans SC"/>
                <a:sym typeface="Noto Sans SC"/>
              </a:rPr>
              <a:t>原木风</a:t>
            </a:r>
            <a:endParaRPr lang="zh-CN" altLang="en-US" sz="3200" b="1" i="0" u="none" strike="noStrike">
              <a:solidFill>
                <a:srgbClr val="333333"/>
              </a:solidFill>
              <a:latin typeface="Noto Sans SC"/>
              <a:ea typeface="Noto Sans SC"/>
              <a:cs typeface="Noto Sans SC"/>
              <a:sym typeface="Noto Sans SC"/>
            </a:endParaRPr>
          </a:p>
        </p:txBody>
      </p:sp>
      <p:sp>
        <p:nvSpPr>
          <p:cNvPr id="20" name="AutoShape 10"/>
          <p:cNvSpPr/>
          <p:nvPr>
            <p:custDataLst>
              <p:tags r:id="rId2"/>
            </p:custDataLst>
          </p:nvPr>
        </p:nvSpPr>
        <p:spPr>
          <a:xfrm>
            <a:off x="8977630" y="1654175"/>
            <a:ext cx="2706370" cy="4560570"/>
          </a:xfrm>
          <a:prstGeom prst="roundRect">
            <a:avLst>
              <a:gd name="adj" fmla="val 0"/>
            </a:avLst>
          </a:prstGeom>
          <a:solidFill>
            <a:srgbClr val="FFFFFF">
              <a:alpha val="55000"/>
            </a:srgbClr>
          </a:solidFill>
          <a:ln cap="flat" cmpd="sng">
            <a:solidFill>
              <a:srgbClr val="E6CFCF">
                <a:alpha val="55000"/>
              </a:srgbClr>
            </a:solidFill>
            <a:prstDash val="solid"/>
            <a:round/>
          </a:ln>
        </p:spPr>
        <p:txBody>
          <a:bodyPr vert="horz" wrap="square" lIns="63500" tIns="63500" rIns="63500" bIns="63500" rtlCol="0" anchor="ctr"/>
          <a:lstStyle/>
          <a:p>
            <a:pPr algn="ctr">
              <a:defRPr/>
            </a:pPr>
          </a:p>
        </p:txBody>
      </p:sp>
      <p:sp>
        <p:nvSpPr>
          <p:cNvPr id="21" name="AutoShape 13"/>
          <p:cNvSpPr/>
          <p:nvPr>
            <p:custDataLst>
              <p:tags r:id="rId3"/>
            </p:custDataLst>
          </p:nvPr>
        </p:nvSpPr>
        <p:spPr>
          <a:xfrm>
            <a:off x="9100820" y="1901190"/>
            <a:ext cx="2379980" cy="41656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300" b="0" i="0" u="none" strike="noStrike">
                <a:solidFill>
                  <a:srgbClr val="555555"/>
                </a:solidFill>
                <a:latin typeface="Noto Sans SC"/>
                <a:ea typeface="Noto Sans SC"/>
                <a:cs typeface="Noto Sans SC"/>
                <a:sym typeface="Noto Sans SC"/>
              </a:rPr>
              <a:t>对于游客来说，特产文创店和农产品店大相径庭，可以采用文创的原木风，但要在材质和氛围上做出属于仙居自己的表达。用文创的底子加农产的魂——保留原木的温度，去掉过分的精致，把杨梅红、竹编、陶罐这些仙居元素揉进去，</a:t>
            </a:r>
            <a:r>
              <a:rPr lang="zh-CN" altLang="en-US" sz="1300" b="0" i="0" u="none" strike="noStrike">
                <a:solidFill>
                  <a:srgbClr val="555555"/>
                </a:solidFill>
                <a:latin typeface="Noto Sans SC"/>
                <a:ea typeface="Noto Sans SC"/>
                <a:cs typeface="Noto Sans SC"/>
                <a:sym typeface="Noto Sans SC"/>
              </a:rPr>
              <a:t>求同存异，让顾客一进门就感受到：这是仙居，不是别处。</a:t>
            </a:r>
            <a:endParaRPr lang="zh-CN" altLang="en-US" sz="1300" b="0" i="0" u="none" strike="noStrike">
              <a:solidFill>
                <a:srgbClr val="555555"/>
              </a:solidFill>
              <a:latin typeface="Noto Sans SC"/>
              <a:ea typeface="Noto Sans SC"/>
              <a:cs typeface="Noto Sans SC"/>
              <a:sym typeface="Noto Sans SC"/>
            </a:endParaRPr>
          </a:p>
        </p:txBody>
      </p:sp>
      <p:pic>
        <p:nvPicPr>
          <p:cNvPr id="6" name="图片 5" descr="微信图片_20260730210320_2309_76"/>
          <p:cNvPicPr>
            <a:picLocks noChangeAspect="1"/>
          </p:cNvPicPr>
          <p:nvPr/>
        </p:nvPicPr>
        <p:blipFill>
          <a:blip r:embed="rId4"/>
          <a:stretch>
            <a:fillRect/>
          </a:stretch>
        </p:blipFill>
        <p:spPr>
          <a:xfrm>
            <a:off x="763905" y="1625600"/>
            <a:ext cx="3502025" cy="4672330"/>
          </a:xfrm>
          <a:prstGeom prst="rect">
            <a:avLst/>
          </a:prstGeom>
        </p:spPr>
      </p:pic>
      <p:pic>
        <p:nvPicPr>
          <p:cNvPr id="7" name="图片 6" descr="微信图片_20260730210322_2310_76"/>
          <p:cNvPicPr>
            <a:picLocks noChangeAspect="1"/>
          </p:cNvPicPr>
          <p:nvPr/>
        </p:nvPicPr>
        <p:blipFill>
          <a:blip r:embed="rId5"/>
          <a:stretch>
            <a:fillRect/>
          </a:stretch>
        </p:blipFill>
        <p:spPr>
          <a:xfrm>
            <a:off x="4870450" y="1624965"/>
            <a:ext cx="3502660" cy="467296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参考</a:t>
            </a:r>
            <a:r>
              <a:rPr lang="zh-CN" altLang="en-US" sz="3200" b="1" i="0" u="none" strike="noStrike">
                <a:solidFill>
                  <a:srgbClr val="333333"/>
                </a:solidFill>
                <a:latin typeface="Noto Sans SC"/>
                <a:ea typeface="Noto Sans SC"/>
                <a:cs typeface="Noto Sans SC"/>
                <a:sym typeface="Noto Sans SC"/>
              </a:rPr>
              <a:t>：</a:t>
            </a:r>
            <a:endParaRPr lang="zh-CN" altLang="en-US" sz="3200" b="1" i="0" u="none" strike="noStrike">
              <a:solidFill>
                <a:srgbClr val="333333"/>
              </a:solidFill>
              <a:latin typeface="Noto Sans SC"/>
              <a:ea typeface="Noto Sans SC"/>
              <a:cs typeface="Noto Sans SC"/>
              <a:sym typeface="Noto Sans SC"/>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参考</a:t>
            </a:r>
            <a:r>
              <a:rPr lang="zh-CN" altLang="en-US" sz="3200" b="1" i="0" u="none" strike="noStrike">
                <a:solidFill>
                  <a:srgbClr val="333333"/>
                </a:solidFill>
                <a:latin typeface="Noto Sans SC"/>
                <a:ea typeface="Noto Sans SC"/>
                <a:cs typeface="Noto Sans SC"/>
                <a:sym typeface="Noto Sans SC"/>
              </a:rPr>
              <a:t>：</a:t>
            </a:r>
            <a:endParaRPr lang="zh-CN" altLang="en-US" sz="3200" b="1" i="0" u="none" strike="noStrike">
              <a:solidFill>
                <a:srgbClr val="333333"/>
              </a:solidFill>
              <a:latin typeface="Noto Sans SC"/>
              <a:ea typeface="Noto Sans SC"/>
              <a:cs typeface="Noto Sans SC"/>
              <a:sym typeface="Noto Sans SC"/>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参考</a:t>
            </a:r>
            <a:r>
              <a:rPr lang="zh-CN" altLang="en-US" sz="3200" b="1" i="0" u="none" strike="noStrike">
                <a:solidFill>
                  <a:srgbClr val="333333"/>
                </a:solidFill>
                <a:latin typeface="Noto Sans SC"/>
                <a:ea typeface="Noto Sans SC"/>
                <a:cs typeface="Noto Sans SC"/>
                <a:sym typeface="Noto Sans SC"/>
              </a:rPr>
              <a:t>：</a:t>
            </a:r>
            <a:endParaRPr lang="zh-CN" altLang="en-US" sz="3200" b="1" i="0" u="none" strike="noStrike">
              <a:solidFill>
                <a:srgbClr val="333333"/>
              </a:solidFill>
              <a:latin typeface="Noto Sans SC"/>
              <a:ea typeface="Noto Sans SC"/>
              <a:cs typeface="Noto Sans SC"/>
              <a:sym typeface="Noto Sans S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参考</a:t>
            </a:r>
            <a:r>
              <a:rPr lang="zh-CN" altLang="en-US" sz="3200" b="1" i="0" u="none" strike="noStrike">
                <a:solidFill>
                  <a:srgbClr val="333333"/>
                </a:solidFill>
                <a:latin typeface="Noto Sans SC"/>
                <a:ea typeface="Noto Sans SC"/>
                <a:cs typeface="Noto Sans SC"/>
                <a:sym typeface="Noto Sans SC"/>
              </a:rPr>
              <a:t>：</a:t>
            </a:r>
            <a:endParaRPr lang="zh-CN" altLang="en-US" sz="3200" b="1" i="0" u="none" strike="noStrike">
              <a:solidFill>
                <a:srgbClr val="333333"/>
              </a:solidFill>
              <a:latin typeface="Noto Sans SC"/>
              <a:ea typeface="Noto Sans SC"/>
              <a:cs typeface="Noto Sans SC"/>
              <a:sym typeface="Noto Sans S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pic>
        <p:nvPicPr>
          <p:cNvPr id="4" name="图片 3" descr="神仙大农-方案2"/>
          <p:cNvPicPr>
            <a:picLocks noChangeAspect="1"/>
          </p:cNvPicPr>
          <p:nvPr/>
        </p:nvPicPr>
        <p:blipFill>
          <a:blip r:embed="rId2"/>
          <a:stretch>
            <a:fillRect/>
          </a:stretch>
        </p:blipFill>
        <p:spPr>
          <a:xfrm>
            <a:off x="1247140" y="0"/>
            <a:ext cx="969772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4"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Noto Sans SC"/>
                <a:ea typeface="Noto Sans SC"/>
                <a:cs typeface="Noto Sans SC"/>
                <a:sym typeface="Noto Sans SC"/>
              </a:rPr>
              <a:t>参考</a:t>
            </a:r>
            <a:r>
              <a:rPr lang="zh-CN" altLang="en-US" sz="3200" b="1" i="0" u="none" strike="noStrike">
                <a:solidFill>
                  <a:srgbClr val="333333"/>
                </a:solidFill>
                <a:latin typeface="Noto Sans SC"/>
                <a:ea typeface="Noto Sans SC"/>
                <a:cs typeface="Noto Sans SC"/>
                <a:sym typeface="Noto Sans SC"/>
              </a:rPr>
              <a:t>：</a:t>
            </a:r>
            <a:endParaRPr lang="zh-CN" altLang="en-US" sz="3200" b="1" i="0" u="none" strike="noStrike">
              <a:solidFill>
                <a:srgbClr val="333333"/>
              </a:solidFill>
              <a:latin typeface="Noto Sans SC"/>
              <a:ea typeface="Noto Sans SC"/>
              <a:cs typeface="Noto Sans SC"/>
              <a:sym typeface="Noto Sans SC"/>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整体设计逻辑总结</a:t>
            </a:r>
            <a:endParaRPr lang="en-US" sz="1100"/>
          </a:p>
        </p:txBody>
      </p:sp>
      <p:sp>
        <p:nvSpPr>
          <p:cNvPr id="4" name="AutoShape 4"/>
          <p:cNvSpPr/>
          <p:nvPr>
            <p:custDataLst>
              <p:tags r:id="rId2"/>
            </p:custDataLst>
          </p:nvPr>
        </p:nvSpPr>
        <p:spPr>
          <a:xfrm>
            <a:off x="762000" y="1651000"/>
            <a:ext cx="5270500" cy="13970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5" name="AutoShape 5"/>
          <p:cNvSpPr/>
          <p:nvPr>
            <p:custDataLst>
              <p:tags r:id="rId3"/>
            </p:custDataLst>
          </p:nvPr>
        </p:nvSpPr>
        <p:spPr>
          <a:xfrm>
            <a:off x="952500" y="1841500"/>
            <a:ext cx="4889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01 电动移门设计</a:t>
            </a:r>
            <a:endParaRPr lang="en-US" sz="1100"/>
          </a:p>
        </p:txBody>
      </p:sp>
      <p:sp>
        <p:nvSpPr>
          <p:cNvPr id="6" name="AutoShape 6"/>
          <p:cNvSpPr/>
          <p:nvPr>
            <p:custDataLst>
              <p:tags r:id="rId4"/>
            </p:custDataLst>
          </p:nvPr>
        </p:nvSpPr>
        <p:spPr>
          <a:xfrm>
            <a:off x="952500" y="2235200"/>
            <a:ext cx="4889500" cy="25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6B7280"/>
                </a:solidFill>
                <a:latin typeface="Noto Sans SC"/>
                <a:ea typeface="Noto Sans SC"/>
                <a:cs typeface="Noto Sans SC"/>
                <a:sym typeface="Noto Sans SC"/>
              </a:rPr>
              <a:t>核心关键词：动线通畅 · 第一印象</a:t>
            </a:r>
            <a:endParaRPr lang="en-US" sz="1100"/>
          </a:p>
        </p:txBody>
      </p:sp>
      <p:sp>
        <p:nvSpPr>
          <p:cNvPr id="7" name="AutoShape 7"/>
          <p:cNvSpPr/>
          <p:nvPr>
            <p:custDataLst>
              <p:tags r:id="rId5"/>
            </p:custDataLst>
          </p:nvPr>
        </p:nvSpPr>
        <p:spPr>
          <a:xfrm>
            <a:off x="952500" y="2590800"/>
            <a:ext cx="4889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营造开阔的入口视觉，优化客流进出流畅度，大幅提升门店接待与通行效率。</a:t>
            </a:r>
            <a:endParaRPr lang="en-US" sz="1100"/>
          </a:p>
        </p:txBody>
      </p:sp>
      <p:sp>
        <p:nvSpPr>
          <p:cNvPr id="8" name="AutoShape 8"/>
          <p:cNvSpPr/>
          <p:nvPr>
            <p:custDataLst>
              <p:tags r:id="rId6"/>
            </p:custDataLst>
          </p:nvPr>
        </p:nvSpPr>
        <p:spPr>
          <a:xfrm>
            <a:off x="6286500" y="1651000"/>
            <a:ext cx="5270500" cy="13970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9" name="AutoShape 9"/>
          <p:cNvSpPr/>
          <p:nvPr>
            <p:custDataLst>
              <p:tags r:id="rId7"/>
            </p:custDataLst>
          </p:nvPr>
        </p:nvSpPr>
        <p:spPr>
          <a:xfrm>
            <a:off x="6477000" y="1841500"/>
            <a:ext cx="4889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02 高低错落收银台</a:t>
            </a:r>
            <a:endParaRPr lang="en-US" sz="1100"/>
          </a:p>
        </p:txBody>
      </p:sp>
      <p:sp>
        <p:nvSpPr>
          <p:cNvPr id="10" name="AutoShape 10"/>
          <p:cNvSpPr/>
          <p:nvPr>
            <p:custDataLst>
              <p:tags r:id="rId8"/>
            </p:custDataLst>
          </p:nvPr>
        </p:nvSpPr>
        <p:spPr>
          <a:xfrm>
            <a:off x="6477000" y="2235200"/>
            <a:ext cx="4889500" cy="25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6B7280"/>
                </a:solidFill>
                <a:latin typeface="Noto Sans SC"/>
                <a:ea typeface="Noto Sans SC"/>
                <a:cs typeface="Noto Sans SC"/>
                <a:sym typeface="Noto Sans SC"/>
              </a:rPr>
              <a:t>核心关键词：社交互动 · 高效出餐</a:t>
            </a:r>
            <a:endParaRPr lang="en-US" sz="1100"/>
          </a:p>
        </p:txBody>
      </p:sp>
      <p:sp>
        <p:nvSpPr>
          <p:cNvPr id="11" name="AutoShape 11"/>
          <p:cNvSpPr/>
          <p:nvPr>
            <p:custDataLst>
              <p:tags r:id="rId9"/>
            </p:custDataLst>
          </p:nvPr>
        </p:nvSpPr>
        <p:spPr>
          <a:xfrm>
            <a:off x="6477000" y="2590800"/>
            <a:ext cx="4889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打破传统柜台的生硬隔阂，增强店员与顾客的交流感，兼顾服务体验与出餐速度。</a:t>
            </a:r>
            <a:endParaRPr lang="en-US" sz="1100"/>
          </a:p>
        </p:txBody>
      </p:sp>
      <p:sp>
        <p:nvSpPr>
          <p:cNvPr id="12" name="AutoShape 12"/>
          <p:cNvSpPr/>
          <p:nvPr>
            <p:custDataLst>
              <p:tags r:id="rId10"/>
            </p:custDataLst>
          </p:nvPr>
        </p:nvSpPr>
        <p:spPr>
          <a:xfrm>
            <a:off x="762000" y="3238500"/>
            <a:ext cx="5270500" cy="13970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13" name="AutoShape 13"/>
          <p:cNvSpPr/>
          <p:nvPr>
            <p:custDataLst>
              <p:tags r:id="rId11"/>
            </p:custDataLst>
          </p:nvPr>
        </p:nvSpPr>
        <p:spPr>
          <a:xfrm>
            <a:off x="952500" y="3429000"/>
            <a:ext cx="4889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03 双储物间规划</a:t>
            </a:r>
            <a:endParaRPr lang="en-US" sz="1100"/>
          </a:p>
        </p:txBody>
      </p:sp>
      <p:sp>
        <p:nvSpPr>
          <p:cNvPr id="14" name="AutoShape 14"/>
          <p:cNvSpPr/>
          <p:nvPr>
            <p:custDataLst>
              <p:tags r:id="rId12"/>
            </p:custDataLst>
          </p:nvPr>
        </p:nvSpPr>
        <p:spPr>
          <a:xfrm>
            <a:off x="952500" y="3822700"/>
            <a:ext cx="4889500" cy="25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6B7280"/>
                </a:solidFill>
                <a:latin typeface="Noto Sans SC"/>
                <a:ea typeface="Noto Sans SC"/>
                <a:cs typeface="Noto Sans SC"/>
                <a:sym typeface="Noto Sans SC"/>
              </a:rPr>
              <a:t>核心关键词：隐形收纳 · 秩序井然</a:t>
            </a:r>
            <a:endParaRPr lang="en-US" sz="1100"/>
          </a:p>
        </p:txBody>
      </p:sp>
      <p:sp>
        <p:nvSpPr>
          <p:cNvPr id="15" name="AutoShape 15"/>
          <p:cNvSpPr/>
          <p:nvPr>
            <p:custDataLst>
              <p:tags r:id="rId13"/>
            </p:custDataLst>
          </p:nvPr>
        </p:nvSpPr>
        <p:spPr>
          <a:xfrm>
            <a:off x="952500" y="4178300"/>
            <a:ext cx="4889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将仓储功能隐蔽化，保持公区视觉绝对整洁，同时优化备餐与流转的工作流程。</a:t>
            </a:r>
            <a:endParaRPr lang="en-US" sz="1100"/>
          </a:p>
        </p:txBody>
      </p:sp>
      <p:sp>
        <p:nvSpPr>
          <p:cNvPr id="16" name="AutoShape 16"/>
          <p:cNvSpPr/>
          <p:nvPr>
            <p:custDataLst>
              <p:tags r:id="rId14"/>
            </p:custDataLst>
          </p:nvPr>
        </p:nvSpPr>
        <p:spPr>
          <a:xfrm>
            <a:off x="6286500" y="3238500"/>
            <a:ext cx="5270500" cy="13970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17" name="AutoShape 17"/>
          <p:cNvSpPr/>
          <p:nvPr>
            <p:custDataLst>
              <p:tags r:id="rId15"/>
            </p:custDataLst>
          </p:nvPr>
        </p:nvSpPr>
        <p:spPr>
          <a:xfrm>
            <a:off x="6477000" y="3429000"/>
            <a:ext cx="4889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04 陈列柜</a:t>
            </a:r>
            <a:endParaRPr lang="en-US" sz="1100"/>
          </a:p>
        </p:txBody>
      </p:sp>
      <p:sp>
        <p:nvSpPr>
          <p:cNvPr id="18" name="AutoShape 18"/>
          <p:cNvSpPr/>
          <p:nvPr>
            <p:custDataLst>
              <p:tags r:id="rId16"/>
            </p:custDataLst>
          </p:nvPr>
        </p:nvSpPr>
        <p:spPr>
          <a:xfrm>
            <a:off x="6477000" y="3822700"/>
            <a:ext cx="4889500" cy="254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1" i="0" u="none" strike="noStrike">
                <a:solidFill>
                  <a:srgbClr val="6B7280"/>
                </a:solidFill>
                <a:latin typeface="Noto Sans SC"/>
                <a:ea typeface="Noto Sans SC"/>
                <a:cs typeface="Noto Sans SC"/>
                <a:sym typeface="Noto Sans SC"/>
              </a:rPr>
              <a:t>核心关键词：视觉引导 · 降低决策</a:t>
            </a:r>
            <a:endParaRPr lang="en-US" sz="1100"/>
          </a:p>
        </p:txBody>
      </p:sp>
      <p:sp>
        <p:nvSpPr>
          <p:cNvPr id="19" name="AutoShape 19"/>
          <p:cNvSpPr/>
          <p:nvPr>
            <p:custDataLst>
              <p:tags r:id="rId17"/>
            </p:custDataLst>
          </p:nvPr>
        </p:nvSpPr>
        <p:spPr>
          <a:xfrm>
            <a:off x="6477000" y="4178300"/>
            <a:ext cx="4889500" cy="381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300" b="0" i="0" u="none" strike="noStrike">
                <a:solidFill>
                  <a:srgbClr val="525252"/>
                </a:solidFill>
                <a:latin typeface="Noto Sans SC"/>
                <a:ea typeface="Noto Sans SC"/>
                <a:cs typeface="Noto Sans SC"/>
                <a:sym typeface="Noto Sans SC"/>
              </a:rPr>
              <a:t>利用灯光与陈列的层次感强化商品吸引力，降低顾客选择成本，有效提升连带购买率。</a:t>
            </a:r>
            <a:endParaRPr lang="en-US" sz="1100"/>
          </a:p>
        </p:txBody>
      </p:sp>
      <p:sp>
        <p:nvSpPr>
          <p:cNvPr id="20" name="AutoShape 20"/>
          <p:cNvSpPr/>
          <p:nvPr/>
        </p:nvSpPr>
        <p:spPr>
          <a:xfrm>
            <a:off x="762000" y="4889500"/>
            <a:ext cx="3467100" cy="1460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21" name="AutoShape 21"/>
          <p:cNvSpPr/>
          <p:nvPr/>
        </p:nvSpPr>
        <p:spPr>
          <a:xfrm>
            <a:off x="914400" y="5054600"/>
            <a:ext cx="3175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700" b="1" i="0" u="none" strike="noStrike">
                <a:solidFill>
                  <a:srgbClr val="333333"/>
                </a:solidFill>
                <a:latin typeface="Noto Sans SC"/>
                <a:ea typeface="Noto Sans SC"/>
                <a:cs typeface="Noto Sans SC"/>
                <a:sym typeface="Noto Sans SC"/>
              </a:rPr>
              <a:t>05 地域IP展陈系统</a:t>
            </a:r>
            <a:endParaRPr lang="en-US" sz="1100"/>
          </a:p>
        </p:txBody>
      </p:sp>
      <p:sp>
        <p:nvSpPr>
          <p:cNvPr id="22" name="AutoShape 22"/>
          <p:cNvSpPr/>
          <p:nvPr/>
        </p:nvSpPr>
        <p:spPr>
          <a:xfrm>
            <a:off x="914400" y="5397500"/>
            <a:ext cx="3175000" cy="228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6B7280"/>
                </a:solidFill>
                <a:latin typeface="Noto Sans SC"/>
                <a:ea typeface="Noto Sans SC"/>
                <a:cs typeface="Noto Sans SC"/>
                <a:sym typeface="Noto Sans SC"/>
              </a:rPr>
              <a:t>关键词：场景记忆 · 文化共鸣</a:t>
            </a:r>
            <a:endParaRPr lang="en-US" sz="1100"/>
          </a:p>
        </p:txBody>
      </p:sp>
      <p:sp>
        <p:nvSpPr>
          <p:cNvPr id="23" name="AutoShape 23"/>
          <p:cNvSpPr/>
          <p:nvPr/>
        </p:nvSpPr>
        <p:spPr>
          <a:xfrm>
            <a:off x="914400" y="5689600"/>
            <a:ext cx="3175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525252"/>
                </a:solidFill>
                <a:latin typeface="Noto Sans SC"/>
                <a:ea typeface="Noto Sans SC"/>
                <a:cs typeface="Noto Sans SC"/>
                <a:sym typeface="Noto Sans SC"/>
              </a:rPr>
              <a:t>聚焦仙居农产特色，营造沉浸式地域文化场景，打造独特的品牌记忆点。</a:t>
            </a:r>
            <a:endParaRPr lang="en-US" sz="1100"/>
          </a:p>
        </p:txBody>
      </p:sp>
      <p:sp>
        <p:nvSpPr>
          <p:cNvPr id="24" name="AutoShape 24"/>
          <p:cNvSpPr/>
          <p:nvPr/>
        </p:nvSpPr>
        <p:spPr>
          <a:xfrm>
            <a:off x="4356100" y="4889500"/>
            <a:ext cx="3467100" cy="1460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25" name="AutoShape 25"/>
          <p:cNvSpPr/>
          <p:nvPr/>
        </p:nvSpPr>
        <p:spPr>
          <a:xfrm>
            <a:off x="4508500" y="5054600"/>
            <a:ext cx="3175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700" b="1" i="0" u="none" strike="noStrike">
                <a:solidFill>
                  <a:srgbClr val="333333"/>
                </a:solidFill>
                <a:latin typeface="Noto Sans SC"/>
                <a:ea typeface="Noto Sans SC"/>
                <a:cs typeface="Noto Sans SC"/>
                <a:sym typeface="Noto Sans SC"/>
              </a:rPr>
              <a:t>06 夹层空间高效复用</a:t>
            </a:r>
            <a:endParaRPr lang="en-US" sz="1100"/>
          </a:p>
        </p:txBody>
      </p:sp>
      <p:sp>
        <p:nvSpPr>
          <p:cNvPr id="26" name="AutoShape 26"/>
          <p:cNvSpPr/>
          <p:nvPr/>
        </p:nvSpPr>
        <p:spPr>
          <a:xfrm>
            <a:off x="4508500" y="5397500"/>
            <a:ext cx="3175000" cy="228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6B7280"/>
                </a:solidFill>
                <a:latin typeface="Noto Sans SC"/>
                <a:ea typeface="Noto Sans SC"/>
                <a:cs typeface="Noto Sans SC"/>
                <a:sym typeface="Noto Sans SC"/>
              </a:rPr>
              <a:t>关键词：垂直利用 · 降本增效</a:t>
            </a:r>
            <a:endParaRPr lang="en-US" sz="1100"/>
          </a:p>
        </p:txBody>
      </p:sp>
      <p:sp>
        <p:nvSpPr>
          <p:cNvPr id="27" name="AutoShape 27"/>
          <p:cNvSpPr/>
          <p:nvPr/>
        </p:nvSpPr>
        <p:spPr>
          <a:xfrm>
            <a:off x="4508500" y="5689600"/>
            <a:ext cx="3175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525252"/>
                </a:solidFill>
                <a:latin typeface="Noto Sans SC"/>
                <a:ea typeface="Noto Sans SC"/>
                <a:cs typeface="Noto Sans SC"/>
                <a:sym typeface="Noto Sans SC"/>
              </a:rPr>
              <a:t>最大化开发垂直空间增加仓储能力，兼顾成本控制与环保实用的设计原则。</a:t>
            </a:r>
            <a:endParaRPr lang="en-US" sz="1100"/>
          </a:p>
        </p:txBody>
      </p:sp>
      <p:sp>
        <p:nvSpPr>
          <p:cNvPr id="28" name="AutoShape 28"/>
          <p:cNvSpPr/>
          <p:nvPr/>
        </p:nvSpPr>
        <p:spPr>
          <a:xfrm>
            <a:off x="7950200" y="4889500"/>
            <a:ext cx="3467100" cy="1460500"/>
          </a:xfrm>
          <a:prstGeom prst="roundRect">
            <a:avLst>
              <a:gd name="adj" fmla="val 0"/>
            </a:avLst>
          </a:prstGeom>
          <a:solidFill>
            <a:srgbClr val="FFFFFF">
              <a:alpha val="60000"/>
            </a:srgbClr>
          </a:solidFill>
          <a:ln w="12700" cap="flat" cmpd="sng">
            <a:solidFill>
              <a:srgbClr val="D1D5DB">
                <a:alpha val="80000"/>
              </a:srgbClr>
            </a:solidFill>
            <a:prstDash val="solid"/>
            <a:round/>
          </a:ln>
        </p:spPr>
        <p:txBody>
          <a:bodyPr vert="horz" wrap="square" lIns="63500" tIns="63500" rIns="63500" bIns="63500" rtlCol="0" anchor="ctr"/>
          <a:lstStyle/>
          <a:p>
            <a:pPr algn="ctr">
              <a:defRPr/>
            </a:pPr>
          </a:p>
        </p:txBody>
      </p:sp>
      <p:sp>
        <p:nvSpPr>
          <p:cNvPr id="29" name="AutoShape 29"/>
          <p:cNvSpPr/>
          <p:nvPr/>
        </p:nvSpPr>
        <p:spPr>
          <a:xfrm>
            <a:off x="8102600" y="5054600"/>
            <a:ext cx="3175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700" b="1" i="0" u="none" strike="noStrike">
                <a:solidFill>
                  <a:srgbClr val="333333"/>
                </a:solidFill>
                <a:latin typeface="Noto Sans SC"/>
                <a:ea typeface="Noto Sans SC"/>
                <a:cs typeface="Noto Sans SC"/>
                <a:sym typeface="Noto Sans SC"/>
              </a:rPr>
              <a:t>07 悬浮平台与绿植景观</a:t>
            </a:r>
            <a:endParaRPr lang="en-US" sz="1100"/>
          </a:p>
        </p:txBody>
      </p:sp>
      <p:sp>
        <p:nvSpPr>
          <p:cNvPr id="30" name="AutoShape 30"/>
          <p:cNvSpPr/>
          <p:nvPr/>
        </p:nvSpPr>
        <p:spPr>
          <a:xfrm>
            <a:off x="8102600" y="5397500"/>
            <a:ext cx="3175000" cy="228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6B7280"/>
                </a:solidFill>
                <a:latin typeface="Noto Sans SC"/>
                <a:ea typeface="Noto Sans SC"/>
                <a:cs typeface="Noto Sans SC"/>
                <a:sym typeface="Noto Sans SC"/>
              </a:rPr>
              <a:t>关键词：精神地标 · 社交传播</a:t>
            </a:r>
            <a:endParaRPr lang="en-US" sz="1100"/>
          </a:p>
        </p:txBody>
      </p:sp>
      <p:sp>
        <p:nvSpPr>
          <p:cNvPr id="31" name="AutoShape 31"/>
          <p:cNvSpPr/>
          <p:nvPr/>
        </p:nvSpPr>
        <p:spPr>
          <a:xfrm>
            <a:off x="8102600" y="5689600"/>
            <a:ext cx="3175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200" b="0" i="0" u="none" strike="noStrike">
                <a:solidFill>
                  <a:srgbClr val="525252"/>
                </a:solidFill>
                <a:latin typeface="Noto Sans SC"/>
                <a:ea typeface="Noto Sans SC"/>
                <a:cs typeface="Noto Sans SC"/>
                <a:sym typeface="Noto Sans SC"/>
              </a:rPr>
              <a:t>打造空间视觉焦点与精神内核，构建自带流量的打卡场景，激发自发传播。</a:t>
            </a:r>
            <a:endParaRPr lang="en-US" sz="11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3048000"/>
            <a:ext cx="10668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600" b="0" i="0" u="none" strike="noStrike">
                <a:solidFill>
                  <a:srgbClr val="333333"/>
                </a:solidFill>
                <a:latin typeface="Noto Sans SC"/>
                <a:ea typeface="Noto Sans SC"/>
                <a:cs typeface="Noto Sans SC"/>
                <a:sym typeface="Noto Sans SC"/>
              </a:rPr>
              <a:t>感谢观看</a:t>
            </a:r>
            <a:endParaRPr lang="en-US" sz="1100"/>
          </a:p>
        </p:txBody>
      </p:sp>
      <p:sp>
        <p:nvSpPr>
          <p:cNvPr id="4" name="AutoShape 4"/>
          <p:cNvSpPr/>
          <p:nvPr/>
        </p:nvSpPr>
        <p:spPr>
          <a:xfrm>
            <a:off x="762000" y="431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800" b="0" i="0" u="none" strike="noStrike">
                <a:solidFill>
                  <a:srgbClr val="525252"/>
                </a:solidFill>
                <a:latin typeface="Noto Sans SC"/>
                <a:ea typeface="Noto Sans SC"/>
                <a:cs typeface="Noto Sans SC"/>
                <a:sym typeface="Noto Sans SC"/>
              </a:rPr>
              <a:t>让设计回归自然，让生活回归本真，在光影与绿植间遇见理想空间。</a:t>
            </a:r>
            <a:endParaRPr lang="en-US" sz="1100"/>
          </a:p>
        </p:txBody>
      </p:sp>
      <p:sp>
        <p:nvSpPr>
          <p:cNvPr id="5" name="AutoShape 5"/>
          <p:cNvSpPr/>
          <p:nvPr/>
        </p:nvSpPr>
        <p:spPr>
          <a:xfrm>
            <a:off x="762000" y="5651500"/>
            <a:ext cx="1066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400" b="0" i="0" u="none" strike="noStrike">
                <a:solidFill>
                  <a:srgbClr val="666666"/>
                </a:solidFill>
                <a:latin typeface="Noto Sans SC"/>
                <a:ea typeface="Noto Sans SC"/>
                <a:cs typeface="Noto Sans SC"/>
                <a:sym typeface="Noto Sans SC"/>
              </a:rPr>
              <a:t>期待与您携手共创 · 2026 空间美学提案</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pic>
        <p:nvPicPr>
          <p:cNvPr id="4" name="图片 3" descr="神仙大农-方案a"/>
          <p:cNvPicPr>
            <a:picLocks noChangeAspect="1"/>
          </p:cNvPicPr>
          <p:nvPr/>
        </p:nvPicPr>
        <p:blipFill>
          <a:blip r:embed="rId2"/>
          <a:stretch>
            <a:fillRect/>
          </a:stretch>
        </p:blipFill>
        <p:spPr>
          <a:xfrm>
            <a:off x="1247140" y="0"/>
            <a:ext cx="969772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pic>
        <p:nvPicPr>
          <p:cNvPr id="5" name="图片 4" descr="神仙大农-方案b"/>
          <p:cNvPicPr>
            <a:picLocks noChangeAspect="1"/>
          </p:cNvPicPr>
          <p:nvPr/>
        </p:nvPicPr>
        <p:blipFill>
          <a:blip r:embed="rId2"/>
          <a:stretch>
            <a:fillRect/>
          </a:stretch>
        </p:blipFill>
        <p:spPr>
          <a:xfrm>
            <a:off x="1247140" y="0"/>
            <a:ext cx="969772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CONTENTS 目录</a:t>
            </a:r>
            <a:endParaRPr lang="en-US" sz="1100"/>
          </a:p>
        </p:txBody>
      </p:sp>
      <p:sp>
        <p:nvSpPr>
          <p:cNvPr id="4" name="AutoShape 4"/>
          <p:cNvSpPr/>
          <p:nvPr/>
        </p:nvSpPr>
        <p:spPr>
          <a:xfrm>
            <a:off x="762000" y="17780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01</a:t>
            </a:r>
            <a:r>
              <a:rPr lang="en-US" sz="1800" b="0" i="0" u="none" strike="noStrike">
                <a:solidFill>
                  <a:srgbClr val="333333"/>
                </a:solidFill>
                <a:latin typeface="Noto Sans SC"/>
                <a:ea typeface="Noto Sans SC"/>
                <a:cs typeface="Noto Sans SC"/>
                <a:sym typeface="Noto Sans SC"/>
              </a:rPr>
              <a:t>设计主旨</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以“仙居山水”为空间隐线，串联起各个功能节点，构建富有诗意与叙事感的空间脉络，让每一处设计都承载自然的回响。</a:t>
            </a:r>
            <a:endParaRPr lang="en-US" sz="1400" b="0" i="0" u="none" strike="noStrike">
              <a:solidFill>
                <a:srgbClr val="555555"/>
              </a:solidFill>
              <a:latin typeface="Noto Sans SC"/>
              <a:ea typeface="Noto Sans SC"/>
              <a:cs typeface="Noto Sans SC"/>
              <a:sym typeface="Noto Sans SC"/>
            </a:endParaRPr>
          </a:p>
        </p:txBody>
      </p:sp>
      <p:cxnSp>
        <p:nvCxnSpPr>
          <p:cNvPr id="5" name="Connector 5"/>
          <p:cNvCxnSpPr/>
          <p:nvPr/>
        </p:nvCxnSpPr>
        <p:spPr>
          <a:xfrm rot="-8384">
            <a:off x="762008" y="28511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6" name="AutoShape 6"/>
          <p:cNvSpPr/>
          <p:nvPr/>
        </p:nvSpPr>
        <p:spPr>
          <a:xfrm>
            <a:off x="762000" y="29845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02</a:t>
            </a:r>
            <a:r>
              <a:rPr lang="en-US" sz="1800" b="0" i="0" u="none" strike="noStrike">
                <a:solidFill>
                  <a:srgbClr val="333333"/>
                </a:solidFill>
                <a:latin typeface="Noto Sans SC"/>
                <a:ea typeface="Noto Sans SC"/>
                <a:cs typeface="Noto Sans SC"/>
                <a:sym typeface="Noto Sans SC"/>
              </a:rPr>
              <a:t>入户区规划</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优化人流动线与视线引导，通过通透的布局与自然材质的运用，打造敞亮、舒适的第一印象，奠定空间的温润基调。</a:t>
            </a:r>
            <a:endParaRPr lang="en-US" sz="1400" b="0" i="0" u="none" strike="noStrike">
              <a:solidFill>
                <a:srgbClr val="555555"/>
              </a:solidFill>
              <a:latin typeface="Noto Sans SC"/>
              <a:ea typeface="Noto Sans SC"/>
              <a:cs typeface="Noto Sans SC"/>
              <a:sym typeface="Noto Sans SC"/>
            </a:endParaRPr>
          </a:p>
        </p:txBody>
      </p:sp>
      <p:cxnSp>
        <p:nvCxnSpPr>
          <p:cNvPr id="7" name="Connector 7"/>
          <p:cNvCxnSpPr/>
          <p:nvPr/>
        </p:nvCxnSpPr>
        <p:spPr>
          <a:xfrm rot="-8384">
            <a:off x="762008" y="40576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8" name="AutoShape 8"/>
          <p:cNvSpPr/>
          <p:nvPr/>
        </p:nvSpPr>
        <p:spPr>
          <a:xfrm>
            <a:off x="762000" y="41910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03</a:t>
            </a:r>
            <a:r>
              <a:rPr lang="en-US" sz="1800" b="0" i="0" u="none" strike="noStrike">
                <a:solidFill>
                  <a:srgbClr val="333333"/>
                </a:solidFill>
                <a:latin typeface="Noto Sans SC"/>
                <a:ea typeface="Noto Sans SC"/>
                <a:cs typeface="Noto Sans SC"/>
                <a:sym typeface="Noto Sans SC"/>
              </a:rPr>
              <a:t>吧台与服务区</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打破传统界限，实现社交互动与出杯效率的完美融合，打造操作高效、视野开阔的核心服务区域，连接内外空间。</a:t>
            </a:r>
            <a:endParaRPr lang="en-US" sz="1400" b="0" i="0" u="none" strike="noStrike">
              <a:solidFill>
                <a:srgbClr val="555555"/>
              </a:solidFill>
              <a:latin typeface="Noto Sans SC"/>
              <a:ea typeface="Noto Sans SC"/>
              <a:cs typeface="Noto Sans SC"/>
              <a:sym typeface="Noto Sans SC"/>
            </a:endParaRPr>
          </a:p>
        </p:txBody>
      </p:sp>
      <p:cxnSp>
        <p:nvCxnSpPr>
          <p:cNvPr id="9" name="Connector 9"/>
          <p:cNvCxnSpPr/>
          <p:nvPr/>
        </p:nvCxnSpPr>
        <p:spPr>
          <a:xfrm rot="-8384">
            <a:off x="762008" y="52641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0" name="AutoShape 10"/>
          <p:cNvSpPr/>
          <p:nvPr/>
        </p:nvSpPr>
        <p:spPr>
          <a:xfrm>
            <a:off x="762000" y="53975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04</a:t>
            </a:r>
            <a:r>
              <a:rPr lang="en-US" sz="1800" b="0" i="0" u="none" strike="noStrike">
                <a:solidFill>
                  <a:srgbClr val="333333"/>
                </a:solidFill>
                <a:latin typeface="Noto Sans SC"/>
                <a:ea typeface="Noto Sans SC"/>
                <a:cs typeface="Noto Sans SC"/>
                <a:sym typeface="Noto Sans SC"/>
              </a:rPr>
              <a:t>隐形储物系统</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将功能性收纳融入空间美学，利用隐蔽式柜体与墙面一体化设计，保持视觉的极简与整洁，回归空间本真。</a:t>
            </a:r>
            <a:endParaRPr lang="en-US" sz="1400" b="0" i="0" u="none" strike="noStrike">
              <a:solidFill>
                <a:srgbClr val="555555"/>
              </a:solidFill>
              <a:latin typeface="Noto Sans SC"/>
              <a:ea typeface="Noto Sans SC"/>
              <a:cs typeface="Noto Sans SC"/>
              <a:sym typeface="Noto Sans SC"/>
            </a:endParaRPr>
          </a:p>
        </p:txBody>
      </p:sp>
      <p:sp>
        <p:nvSpPr>
          <p:cNvPr id="11" name="AutoShape 11"/>
          <p:cNvSpPr/>
          <p:nvPr/>
        </p:nvSpPr>
        <p:spPr>
          <a:xfrm>
            <a:off x="6350000" y="17780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05</a:t>
            </a:r>
            <a:r>
              <a:rPr lang="en-US" sz="1800" b="0" i="0" u="none" strike="noStrike">
                <a:solidFill>
                  <a:srgbClr val="333333"/>
                </a:solidFill>
                <a:latin typeface="Noto Sans SC"/>
                <a:ea typeface="Noto Sans SC"/>
                <a:cs typeface="Noto Sans SC"/>
                <a:sym typeface="Noto Sans SC"/>
              </a:rPr>
              <a:t>产品陈列美学</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构建“展示+备货”双重功能的陈列体系，既强化产品的视觉吸引力与品牌识别，又满足高效取货的实用需求。</a:t>
            </a:r>
            <a:endParaRPr lang="en-US" sz="1400" b="0" i="0" u="none" strike="noStrike">
              <a:solidFill>
                <a:srgbClr val="555555"/>
              </a:solidFill>
              <a:latin typeface="Noto Sans SC"/>
              <a:ea typeface="Noto Sans SC"/>
              <a:cs typeface="Noto Sans SC"/>
              <a:sym typeface="Noto Sans SC"/>
            </a:endParaRPr>
          </a:p>
        </p:txBody>
      </p:sp>
      <p:cxnSp>
        <p:nvCxnSpPr>
          <p:cNvPr id="12" name="Connector 12"/>
          <p:cNvCxnSpPr/>
          <p:nvPr/>
        </p:nvCxnSpPr>
        <p:spPr>
          <a:xfrm rot="-8384">
            <a:off x="6350008" y="28511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3" name="AutoShape 13"/>
          <p:cNvSpPr/>
          <p:nvPr/>
        </p:nvSpPr>
        <p:spPr>
          <a:xfrm>
            <a:off x="6350000" y="29845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06</a:t>
            </a:r>
            <a:r>
              <a:rPr lang="en-US" sz="1800" b="0" i="0" u="none" strike="noStrike">
                <a:solidFill>
                  <a:srgbClr val="333333"/>
                </a:solidFill>
                <a:latin typeface="Noto Sans SC"/>
                <a:ea typeface="Noto Sans SC"/>
                <a:cs typeface="Noto Sans SC"/>
                <a:sym typeface="Noto Sans SC"/>
              </a:rPr>
              <a:t>中央文化展区</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聚焦地域IP与品牌精神的集中呈现，打造空间的文化核心与视觉焦点，让顾客在体验中感知品牌的独特内涵。</a:t>
            </a:r>
            <a:endParaRPr lang="en-US" sz="1400" b="0" i="0" u="none" strike="noStrike">
              <a:solidFill>
                <a:srgbClr val="555555"/>
              </a:solidFill>
              <a:latin typeface="Noto Sans SC"/>
              <a:ea typeface="Noto Sans SC"/>
              <a:cs typeface="Noto Sans SC"/>
              <a:sym typeface="Noto Sans SC"/>
            </a:endParaRPr>
          </a:p>
        </p:txBody>
      </p:sp>
      <p:cxnSp>
        <p:nvCxnSpPr>
          <p:cNvPr id="14" name="Connector 14"/>
          <p:cNvCxnSpPr/>
          <p:nvPr/>
        </p:nvCxnSpPr>
        <p:spPr>
          <a:xfrm rot="-8384">
            <a:off x="6350008" y="40576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5" name="AutoShape 15"/>
          <p:cNvSpPr/>
          <p:nvPr/>
        </p:nvSpPr>
        <p:spPr>
          <a:xfrm>
            <a:off x="6350000" y="41910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07</a:t>
            </a:r>
            <a:r>
              <a:rPr lang="en-US" sz="1800" b="0" i="0" u="none" strike="noStrike">
                <a:solidFill>
                  <a:srgbClr val="333333"/>
                </a:solidFill>
                <a:latin typeface="Noto Sans SC"/>
                <a:ea typeface="Noto Sans SC"/>
                <a:cs typeface="Noto Sans SC"/>
                <a:sym typeface="Noto Sans SC"/>
              </a:rPr>
              <a:t>夹层空间利用</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兼顾成本控制与环保理念，通过夹层设计拓展使用面积，创造丰富的空间层次与私密体验，提升空间利用率。</a:t>
            </a:r>
            <a:endParaRPr lang="en-US" sz="1400" b="0" i="0" u="none" strike="noStrike">
              <a:solidFill>
                <a:srgbClr val="555555"/>
              </a:solidFill>
              <a:latin typeface="Noto Sans SC"/>
              <a:ea typeface="Noto Sans SC"/>
              <a:cs typeface="Noto Sans SC"/>
              <a:sym typeface="Noto Sans SC"/>
            </a:endParaRPr>
          </a:p>
        </p:txBody>
      </p:sp>
      <p:cxnSp>
        <p:nvCxnSpPr>
          <p:cNvPr id="16" name="Connector 16"/>
          <p:cNvCxnSpPr/>
          <p:nvPr/>
        </p:nvCxnSpPr>
        <p:spPr>
          <a:xfrm rot="-8384">
            <a:off x="6350008" y="5264150"/>
            <a:ext cx="5207000" cy="12700"/>
          </a:xfrm>
          <a:prstGeom prst="straightConnector1">
            <a:avLst/>
          </a:prstGeom>
          <a:solidFill>
            <a:srgbClr val="DEE0E3">
              <a:alpha val="100000"/>
            </a:srgbClr>
          </a:solidFill>
          <a:ln w="12700" cap="flat" cmpd="sng">
            <a:solidFill>
              <a:srgbClr val="333333">
                <a:alpha val="10000"/>
              </a:srgbClr>
            </a:solidFill>
            <a:prstDash val="solid"/>
            <a:round/>
            <a:headEnd type="none" w="med" len="med"/>
            <a:tailEnd type="none" w="med" len="med"/>
          </a:ln>
        </p:spPr>
      </p:cxnSp>
      <p:sp>
        <p:nvSpPr>
          <p:cNvPr id="17" name="AutoShape 17"/>
          <p:cNvSpPr/>
          <p:nvPr/>
        </p:nvSpPr>
        <p:spPr>
          <a:xfrm>
            <a:off x="6350000" y="5397500"/>
            <a:ext cx="5207000" cy="10795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333333">
                    <a:alpha val="50196"/>
                  </a:srgbClr>
                </a:solidFill>
                <a:latin typeface="Noto Sans SC"/>
                <a:ea typeface="Noto Sans SC"/>
                <a:cs typeface="Noto Sans SC"/>
                <a:sym typeface="Noto Sans SC"/>
              </a:rPr>
              <a:t>08</a:t>
            </a:r>
            <a:r>
              <a:rPr lang="en-US" sz="1800" b="0" i="0" u="none" strike="noStrike">
                <a:solidFill>
                  <a:srgbClr val="333333"/>
                </a:solidFill>
                <a:latin typeface="Noto Sans SC"/>
                <a:ea typeface="Noto Sans SC"/>
                <a:cs typeface="Noto Sans SC"/>
                <a:sym typeface="Noto Sans SC"/>
              </a:rPr>
              <a:t>挑空景观设计</a:t>
            </a:r>
            <a:endParaRPr lang="en-US" sz="1100"/>
          </a:p>
          <a:p>
            <a:pPr marL="0" indent="0" algn="l">
              <a:lnSpc>
                <a:spcPct val="117000"/>
              </a:lnSpc>
              <a:spcBef>
                <a:spcPts val="600"/>
              </a:spcBef>
            </a:pPr>
            <a:r>
              <a:rPr lang="en-US" sz="1400" b="0" i="0" u="none" strike="noStrike">
                <a:solidFill>
                  <a:srgbClr val="555555"/>
                </a:solidFill>
                <a:latin typeface="Noto Sans SC"/>
                <a:ea typeface="Noto Sans SC"/>
                <a:cs typeface="Noto Sans SC"/>
                <a:sym typeface="Noto Sans SC"/>
              </a:rPr>
              <a:t>打造空间的精神地标与视觉通廊，引入充沛的自然光线，赋予空间呼吸感与生命力，营造开阔、舒展的空间体验。</a:t>
            </a:r>
            <a:endParaRPr lang="en-US" sz="1400" b="0" i="0" u="none" strike="noStrike">
              <a:solidFill>
                <a:srgbClr val="555555"/>
              </a:solidFill>
              <a:latin typeface="Noto Sans SC"/>
              <a:ea typeface="Noto Sans SC"/>
              <a:cs typeface="Noto Sans SC"/>
              <a:sym typeface="Noto Sans S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设计主旨</a:t>
            </a:r>
            <a:endParaRPr lang="en-US" sz="1100"/>
          </a:p>
        </p:txBody>
      </p:sp>
      <p:sp>
        <p:nvSpPr>
          <p:cNvPr id="4" name="AutoShape 4"/>
          <p:cNvSpPr/>
          <p:nvPr/>
        </p:nvSpPr>
        <p:spPr>
          <a:xfrm>
            <a:off x="762000" y="1778000"/>
            <a:ext cx="10668000" cy="1397000"/>
          </a:xfrm>
          <a:prstGeom prst="roundRect">
            <a:avLst>
              <a:gd name="adj" fmla="val 0"/>
            </a:avLst>
          </a:prstGeom>
          <a:solidFill>
            <a:srgbClr val="FFFFFF">
              <a:alpha val="50000"/>
            </a:srgbClr>
          </a:solidFill>
          <a:ln cap="flat" cmpd="sng">
            <a:solidFill>
              <a:srgbClr val="E6CFCF">
                <a:alpha val="50000"/>
              </a:srgbClr>
            </a:solidFill>
            <a:prstDash val="solid"/>
            <a:round/>
          </a:ln>
        </p:spPr>
        <p:txBody>
          <a:bodyPr vert="horz" wrap="square" lIns="63500" tIns="63500" rIns="63500" bIns="63500" rtlCol="0" anchor="ctr"/>
          <a:lstStyle/>
          <a:p>
            <a:pPr algn="ctr">
              <a:defRPr/>
            </a:pPr>
          </a:p>
        </p:txBody>
      </p:sp>
      <p:sp>
        <p:nvSpPr>
          <p:cNvPr id="5" name="AutoShape 5"/>
          <p:cNvSpPr/>
          <p:nvPr/>
        </p:nvSpPr>
        <p:spPr>
          <a:xfrm>
            <a:off x="1016000" y="1968500"/>
            <a:ext cx="101600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zh-CN" altLang="en-US" sz="1800" b="1" i="0" u="none" strike="noStrike">
                <a:solidFill>
                  <a:srgbClr val="333333"/>
                </a:solidFill>
                <a:latin typeface="Noto Sans SC"/>
                <a:ea typeface="Noto Sans SC"/>
                <a:cs typeface="Noto Sans SC"/>
                <a:sym typeface="Noto Sans SC"/>
              </a:rPr>
              <a:t>用材料和光影造氛围，用层层递进的动线造探索体验，把实用功能和艺术审美揉在一起，让商业空间既有温度又好用。</a:t>
            </a:r>
            <a:r>
              <a:rPr lang="en-US" sz="1800" b="1" i="0" u="none" strike="noStrike">
                <a:solidFill>
                  <a:srgbClr val="333333"/>
                </a:solidFill>
                <a:latin typeface="Noto Sans SC"/>
                <a:ea typeface="Noto Sans SC"/>
                <a:cs typeface="Noto Sans SC"/>
                <a:sym typeface="Noto Sans SC"/>
              </a:rPr>
              <a:t>。</a:t>
            </a:r>
            <a:endParaRPr lang="en-US" sz="1100"/>
          </a:p>
        </p:txBody>
      </p:sp>
      <p:sp>
        <p:nvSpPr>
          <p:cNvPr id="6" name="AutoShape 6"/>
          <p:cNvSpPr/>
          <p:nvPr>
            <p:custDataLst>
              <p:tags r:id="rId2"/>
            </p:custDataLst>
          </p:nvPr>
        </p:nvSpPr>
        <p:spPr>
          <a:xfrm>
            <a:off x="762000" y="3937000"/>
            <a:ext cx="3378200" cy="2286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191000"/>
            <a:ext cx="355600" cy="355600"/>
          </a:xfrm>
          <a:prstGeom prst="rect">
            <a:avLst/>
          </a:prstGeom>
        </p:spPr>
      </p:pic>
      <p:sp>
        <p:nvSpPr>
          <p:cNvPr id="8" name="AutoShape 8"/>
          <p:cNvSpPr/>
          <p:nvPr>
            <p:custDataLst>
              <p:tags r:id="rId6"/>
            </p:custDataLst>
          </p:nvPr>
        </p:nvSpPr>
        <p:spPr>
          <a:xfrm>
            <a:off x="1473200" y="4191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自然意象的转译</a:t>
            </a:r>
            <a:endParaRPr lang="en-US" sz="1100"/>
          </a:p>
        </p:txBody>
      </p:sp>
      <p:sp>
        <p:nvSpPr>
          <p:cNvPr id="9" name="AutoShape 9"/>
          <p:cNvSpPr/>
          <p:nvPr>
            <p:custDataLst>
              <p:tags r:id="rId7"/>
            </p:custDataLst>
          </p:nvPr>
        </p:nvSpPr>
        <p:spPr>
          <a:xfrm>
            <a:off x="1016000" y="4762500"/>
            <a:ext cx="28702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0" i="0" u="none" strike="noStrike">
                <a:solidFill>
                  <a:srgbClr val="555555"/>
                </a:solidFill>
                <a:latin typeface="Noto Sans SC"/>
                <a:ea typeface="Noto Sans SC"/>
                <a:cs typeface="Noto Sans SC"/>
                <a:sym typeface="Noto Sans SC"/>
              </a:rPr>
              <a:t>萃取“仙居”的光影与材质，将绿植、微水泥与自然光引入空间，消解商业的急促感，营造宁静致远的购物氛围，重塑人与自然的亲密联结。</a:t>
            </a:r>
            <a:endParaRPr lang="en-US" sz="1100"/>
          </a:p>
        </p:txBody>
      </p:sp>
      <p:sp>
        <p:nvSpPr>
          <p:cNvPr id="10" name="AutoShape 10"/>
          <p:cNvSpPr/>
          <p:nvPr>
            <p:custDataLst>
              <p:tags r:id="rId8"/>
            </p:custDataLst>
          </p:nvPr>
        </p:nvSpPr>
        <p:spPr>
          <a:xfrm>
            <a:off x="4406900" y="3937000"/>
            <a:ext cx="3378200" cy="2286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60900" y="4191000"/>
            <a:ext cx="355600" cy="355600"/>
          </a:xfrm>
          <a:prstGeom prst="rect">
            <a:avLst/>
          </a:prstGeom>
        </p:spPr>
      </p:pic>
      <p:sp>
        <p:nvSpPr>
          <p:cNvPr id="12" name="AutoShape 12"/>
          <p:cNvSpPr/>
          <p:nvPr>
            <p:custDataLst>
              <p:tags r:id="rId12"/>
            </p:custDataLst>
          </p:nvPr>
        </p:nvSpPr>
        <p:spPr>
          <a:xfrm>
            <a:off x="5118100" y="4191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叙事化的动线重组</a:t>
            </a:r>
            <a:endParaRPr lang="en-US" sz="1100"/>
          </a:p>
        </p:txBody>
      </p:sp>
      <p:sp>
        <p:nvSpPr>
          <p:cNvPr id="13" name="AutoShape 13"/>
          <p:cNvSpPr/>
          <p:nvPr>
            <p:custDataLst>
              <p:tags r:id="rId13"/>
            </p:custDataLst>
          </p:nvPr>
        </p:nvSpPr>
        <p:spPr>
          <a:xfrm>
            <a:off x="4660900" y="4762500"/>
            <a:ext cx="28702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0" i="0" u="none" strike="noStrike">
                <a:solidFill>
                  <a:srgbClr val="555555"/>
                </a:solidFill>
                <a:latin typeface="Noto Sans SC"/>
                <a:ea typeface="Noto Sans SC"/>
                <a:cs typeface="Noto Sans SC"/>
                <a:sym typeface="Noto Sans SC"/>
              </a:rPr>
              <a:t>打破传统平铺直叙的布局，让入户、陈列与景观节点层层递进。顾客的每一步移动，皆是对“山水画卷”的徐徐展开，赋予购物探索感。</a:t>
            </a:r>
            <a:endParaRPr lang="en-US" sz="1100"/>
          </a:p>
        </p:txBody>
      </p:sp>
      <p:sp>
        <p:nvSpPr>
          <p:cNvPr id="14" name="AutoShape 14"/>
          <p:cNvSpPr/>
          <p:nvPr>
            <p:custDataLst>
              <p:tags r:id="rId14"/>
            </p:custDataLst>
          </p:nvPr>
        </p:nvSpPr>
        <p:spPr>
          <a:xfrm>
            <a:off x="8051800" y="3937000"/>
            <a:ext cx="3378200" cy="2286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305800" y="4191000"/>
            <a:ext cx="355600" cy="355600"/>
          </a:xfrm>
          <a:prstGeom prst="rect">
            <a:avLst/>
          </a:prstGeom>
        </p:spPr>
      </p:pic>
      <p:sp>
        <p:nvSpPr>
          <p:cNvPr id="16" name="AutoShape 16"/>
          <p:cNvSpPr/>
          <p:nvPr>
            <p:custDataLst>
              <p:tags r:id="rId18"/>
            </p:custDataLst>
          </p:nvPr>
        </p:nvSpPr>
        <p:spPr>
          <a:xfrm>
            <a:off x="8763000" y="4191000"/>
            <a:ext cx="2540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333333"/>
                </a:solidFill>
                <a:latin typeface="Noto Sans SC"/>
                <a:ea typeface="Noto Sans SC"/>
                <a:cs typeface="Noto Sans SC"/>
                <a:sym typeface="Noto Sans SC"/>
              </a:rPr>
              <a:t>功能与美学的共生</a:t>
            </a:r>
            <a:endParaRPr lang="en-US" sz="1100"/>
          </a:p>
        </p:txBody>
      </p:sp>
      <p:sp>
        <p:nvSpPr>
          <p:cNvPr id="17" name="AutoShape 17"/>
          <p:cNvSpPr/>
          <p:nvPr>
            <p:custDataLst>
              <p:tags r:id="rId19"/>
            </p:custDataLst>
          </p:nvPr>
        </p:nvSpPr>
        <p:spPr>
          <a:xfrm>
            <a:off x="8305800" y="4762500"/>
            <a:ext cx="2870200" cy="1270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0" i="0" u="none" strike="noStrike">
                <a:solidFill>
                  <a:srgbClr val="555555"/>
                </a:solidFill>
                <a:latin typeface="Noto Sans SC"/>
                <a:ea typeface="Noto Sans SC"/>
                <a:cs typeface="Noto Sans SC"/>
                <a:sym typeface="Noto Sans SC"/>
              </a:rPr>
              <a:t>将冷藏、储物等实用功能与艺术陈列、景观挑空相融。既保证了零售运营的高效流转，又实现了商业价值与人文温度的完美平衡。</a:t>
            </a: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01 入户区：玻璃大门 → 电动移门</a:t>
            </a:r>
            <a:endParaRPr lang="en-US" sz="1100"/>
          </a:p>
        </p:txBody>
      </p:sp>
      <p:sp>
        <p:nvSpPr>
          <p:cNvPr id="5" name="AutoShape 5"/>
          <p:cNvSpPr/>
          <p:nvPr/>
        </p:nvSpPr>
        <p:spPr>
          <a:xfrm>
            <a:off x="4826635" y="1660525"/>
            <a:ext cx="6604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333333"/>
                </a:solidFill>
                <a:latin typeface="Noto Sans SC"/>
                <a:ea typeface="Noto Sans SC"/>
                <a:cs typeface="Noto Sans SC"/>
                <a:sym typeface="Noto Sans SC"/>
              </a:rPr>
              <a:t>现状痛点：空间与通行的双重制约</a:t>
            </a:r>
            <a:endParaRPr lang="en-US" sz="1100"/>
          </a:p>
        </p:txBody>
      </p:sp>
      <p:sp>
        <p:nvSpPr>
          <p:cNvPr id="6" name="AutoShape 6"/>
          <p:cNvSpPr/>
          <p:nvPr/>
        </p:nvSpPr>
        <p:spPr>
          <a:xfrm>
            <a:off x="4826000" y="2286000"/>
            <a:ext cx="6604000" cy="914400"/>
          </a:xfrm>
          <a:prstGeom prst="roundRect">
            <a:avLst>
              <a:gd name="adj" fmla="val 0"/>
            </a:avLst>
          </a:prstGeom>
          <a:solidFill>
            <a:srgbClr val="FFFFFF">
              <a:alpha val="60000"/>
            </a:srgbClr>
          </a:solidFill>
          <a:ln w="12700" cap="flat" cmpd="sng">
            <a:solidFill>
              <a:srgbClr val="C8C8C8">
                <a:alpha val="6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16500" y="2590800"/>
            <a:ext cx="304800" cy="304800"/>
          </a:xfrm>
          <a:prstGeom prst="rect">
            <a:avLst/>
          </a:prstGeom>
        </p:spPr>
      </p:pic>
      <p:sp>
        <p:nvSpPr>
          <p:cNvPr id="8" name="AutoShape 8"/>
          <p:cNvSpPr/>
          <p:nvPr/>
        </p:nvSpPr>
        <p:spPr>
          <a:xfrm>
            <a:off x="5461000" y="2349500"/>
            <a:ext cx="5842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333333"/>
                </a:solidFill>
                <a:latin typeface="Noto Sans SC"/>
                <a:ea typeface="Noto Sans SC"/>
                <a:cs typeface="Noto Sans SC"/>
                <a:sym typeface="Noto Sans SC"/>
              </a:rPr>
              <a:t>空间侵占，压缩动线</a:t>
            </a:r>
            <a:endParaRPr lang="en-US" sz="1100"/>
          </a:p>
          <a:p>
            <a:pPr marL="0" indent="0" algn="l">
              <a:lnSpc>
                <a:spcPct val="100000"/>
              </a:lnSpc>
            </a:pPr>
            <a:r>
              <a:rPr lang="en-US" sz="1300" b="0" i="0" u="none" strike="noStrike">
                <a:solidFill>
                  <a:srgbClr val="555555"/>
                </a:solidFill>
                <a:latin typeface="Noto Sans SC"/>
                <a:ea typeface="Noto Sans SC"/>
                <a:cs typeface="Noto Sans SC"/>
                <a:sym typeface="Noto Sans SC"/>
              </a:rPr>
              <a:t>传统平开门开启时需占用内外两侧空间，直接压缩了原本就有限的入口通行宽度，形成物理阻碍，降低了进出流转的效率。</a:t>
            </a:r>
            <a:endParaRPr lang="en-US" sz="1300" b="0" i="0" u="none" strike="noStrike">
              <a:solidFill>
                <a:srgbClr val="555555"/>
              </a:solidFill>
              <a:latin typeface="Noto Sans SC"/>
              <a:ea typeface="Noto Sans SC"/>
              <a:cs typeface="Noto Sans SC"/>
              <a:sym typeface="Noto Sans SC"/>
            </a:endParaRPr>
          </a:p>
        </p:txBody>
      </p:sp>
      <p:sp>
        <p:nvSpPr>
          <p:cNvPr id="9" name="AutoShape 9"/>
          <p:cNvSpPr/>
          <p:nvPr/>
        </p:nvSpPr>
        <p:spPr>
          <a:xfrm>
            <a:off x="4826000" y="3352800"/>
            <a:ext cx="6604000" cy="914400"/>
          </a:xfrm>
          <a:prstGeom prst="roundRect">
            <a:avLst>
              <a:gd name="adj" fmla="val 0"/>
            </a:avLst>
          </a:prstGeom>
          <a:solidFill>
            <a:srgbClr val="FFFFFF">
              <a:alpha val="60000"/>
            </a:srgbClr>
          </a:solidFill>
          <a:ln w="12700" cap="flat" cmpd="sng">
            <a:solidFill>
              <a:srgbClr val="C8C8C8">
                <a:alpha val="6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16500" y="3657600"/>
            <a:ext cx="304800" cy="304800"/>
          </a:xfrm>
          <a:prstGeom prst="rect">
            <a:avLst/>
          </a:prstGeom>
        </p:spPr>
      </p:pic>
      <p:sp>
        <p:nvSpPr>
          <p:cNvPr id="11" name="AutoShape 11"/>
          <p:cNvSpPr/>
          <p:nvPr/>
        </p:nvSpPr>
        <p:spPr>
          <a:xfrm>
            <a:off x="5461000" y="3416300"/>
            <a:ext cx="5842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333333"/>
                </a:solidFill>
                <a:latin typeface="Noto Sans SC"/>
                <a:ea typeface="Noto Sans SC"/>
                <a:cs typeface="Noto Sans SC"/>
                <a:sym typeface="Noto Sans SC"/>
              </a:rPr>
              <a:t>通行门槛，体验受阻</a:t>
            </a:r>
            <a:endParaRPr lang="en-US" sz="1100"/>
          </a:p>
          <a:p>
            <a:pPr marL="0" indent="0" algn="l">
              <a:lnSpc>
                <a:spcPct val="100000"/>
              </a:lnSpc>
            </a:pPr>
            <a:r>
              <a:rPr lang="en-US" sz="1300" b="0" i="0" u="none" strike="noStrike">
                <a:solidFill>
                  <a:srgbClr val="555555"/>
                </a:solidFill>
                <a:latin typeface="Noto Sans SC"/>
                <a:ea typeface="Noto Sans SC"/>
                <a:cs typeface="Noto Sans SC"/>
                <a:sym typeface="Noto Sans SC"/>
              </a:rPr>
              <a:t>对携带大件行李、手推车的访客及行动不便人群极不友好，需手动推拉，不仅费力，还存在夹手等安全隐患，影响通行体验。</a:t>
            </a:r>
            <a:endParaRPr lang="en-US" sz="1300" b="0" i="0" u="none" strike="noStrike">
              <a:solidFill>
                <a:srgbClr val="555555"/>
              </a:solidFill>
              <a:latin typeface="Noto Sans SC"/>
              <a:ea typeface="Noto Sans SC"/>
              <a:cs typeface="Noto Sans SC"/>
              <a:sym typeface="Noto Sans SC"/>
            </a:endParaRPr>
          </a:p>
        </p:txBody>
      </p:sp>
      <p:sp>
        <p:nvSpPr>
          <p:cNvPr id="12" name="AutoShape 12"/>
          <p:cNvSpPr/>
          <p:nvPr/>
        </p:nvSpPr>
        <p:spPr>
          <a:xfrm>
            <a:off x="4826000" y="4419600"/>
            <a:ext cx="6604000" cy="914400"/>
          </a:xfrm>
          <a:prstGeom prst="roundRect">
            <a:avLst>
              <a:gd name="adj" fmla="val 0"/>
            </a:avLst>
          </a:prstGeom>
          <a:solidFill>
            <a:srgbClr val="FFFFFF">
              <a:alpha val="60000"/>
            </a:srgbClr>
          </a:solidFill>
          <a:ln w="12700" cap="flat" cmpd="sng">
            <a:solidFill>
              <a:srgbClr val="C8C8C8">
                <a:alpha val="6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16500" y="4724400"/>
            <a:ext cx="304800" cy="304800"/>
          </a:xfrm>
          <a:prstGeom prst="rect">
            <a:avLst/>
          </a:prstGeom>
        </p:spPr>
      </p:pic>
      <p:sp>
        <p:nvSpPr>
          <p:cNvPr id="14" name="AutoShape 14"/>
          <p:cNvSpPr/>
          <p:nvPr/>
        </p:nvSpPr>
        <p:spPr>
          <a:xfrm>
            <a:off x="5461000" y="4483100"/>
            <a:ext cx="5842000" cy="787400"/>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500" b="1" i="0" u="none" strike="noStrike">
                <a:solidFill>
                  <a:srgbClr val="333333"/>
                </a:solidFill>
                <a:latin typeface="Noto Sans SC"/>
                <a:ea typeface="Noto Sans SC"/>
                <a:cs typeface="Noto Sans SC"/>
                <a:sym typeface="Noto Sans SC"/>
              </a:rPr>
              <a:t>高峰拥堵，秩序混乱</a:t>
            </a:r>
            <a:endParaRPr lang="en-US" sz="1100"/>
          </a:p>
          <a:p>
            <a:pPr marL="0" indent="0" algn="l">
              <a:lnSpc>
                <a:spcPct val="100000"/>
              </a:lnSpc>
            </a:pPr>
            <a:r>
              <a:rPr lang="en-US" sz="1300" b="0" i="0" u="none" strike="noStrike">
                <a:solidFill>
                  <a:srgbClr val="555555"/>
                </a:solidFill>
                <a:latin typeface="Noto Sans SC"/>
                <a:ea typeface="Noto Sans SC"/>
                <a:cs typeface="Noto Sans SC"/>
                <a:sym typeface="Noto Sans SC"/>
              </a:rPr>
              <a:t>早晚高峰或节假日客流集中时，狭窄的单开门入口极易形成拥堵点，不仅延长了顾客的等待时间，还可能引发入口处的秩序混乱。</a:t>
            </a:r>
            <a:endParaRPr lang="en-US" sz="1300" b="0" i="0" u="none" strike="noStrike">
              <a:solidFill>
                <a:srgbClr val="555555"/>
              </a:solidFill>
              <a:latin typeface="Noto Sans SC"/>
              <a:ea typeface="Noto Sans SC"/>
              <a:cs typeface="Noto Sans SC"/>
              <a:sym typeface="Noto Sans SC"/>
            </a:endParaRPr>
          </a:p>
        </p:txBody>
      </p:sp>
      <p:sp>
        <p:nvSpPr>
          <p:cNvPr id="15" name="AutoShape 15"/>
          <p:cNvSpPr/>
          <p:nvPr/>
        </p:nvSpPr>
        <p:spPr>
          <a:xfrm>
            <a:off x="762000" y="5651500"/>
            <a:ext cx="10668000" cy="762000"/>
          </a:xfrm>
          <a:prstGeom prst="roundRect">
            <a:avLst>
              <a:gd name="adj" fmla="val 0"/>
            </a:avLst>
          </a:prstGeom>
          <a:solidFill>
            <a:srgbClr val="333333">
              <a:alpha val="6000"/>
            </a:srgbClr>
          </a:solidFill>
          <a:ln w="25400" cap="flat" cmpd="sng">
            <a:noFill/>
            <a:prstDash val="solid"/>
            <a:round/>
          </a:ln>
        </p:spPr>
        <p:txBody>
          <a:bodyPr vert="horz" wrap="square" lIns="63500" tIns="63500" rIns="63500" bIns="63500" rtlCol="0" anchor="ctr"/>
          <a:lstStyle/>
          <a:p>
            <a:pPr algn="ctr">
              <a:defRPr/>
            </a:pPr>
          </a:p>
        </p:txBody>
      </p:sp>
      <p:sp>
        <p:nvSpPr>
          <p:cNvPr id="16" name="AutoShape 16"/>
          <p:cNvSpPr/>
          <p:nvPr/>
        </p:nvSpPr>
        <p:spPr>
          <a:xfrm>
            <a:off x="952500" y="5740400"/>
            <a:ext cx="10287000" cy="635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1" i="0" u="none" strike="noStrike">
                <a:solidFill>
                  <a:srgbClr val="333333"/>
                </a:solidFill>
                <a:latin typeface="Noto Sans SC"/>
                <a:ea typeface="Noto Sans SC"/>
                <a:cs typeface="Noto Sans SC"/>
                <a:sym typeface="Noto Sans SC"/>
              </a:rPr>
              <a:t>改造目标：</a:t>
            </a:r>
            <a:r>
              <a:rPr lang="en-US" sz="1400" b="0" i="0" u="none" strike="noStrike">
                <a:solidFill>
                  <a:srgbClr val="4B5563"/>
                </a:solidFill>
                <a:latin typeface="Noto Sans SC"/>
                <a:ea typeface="Noto Sans SC"/>
                <a:cs typeface="Noto Sans SC"/>
                <a:sym typeface="Noto Sans SC"/>
              </a:rPr>
              <a:t>更换为智能电动移门，实现入口空间的“零占用”与通行效率的最大化，打造宽敞、无感、无障碍的现代化入户体验，兼顾便捷性与视觉通透感。</a:t>
            </a:r>
            <a:endParaRPr lang="en-US" sz="1100"/>
          </a:p>
        </p:txBody>
      </p:sp>
      <p:pic>
        <p:nvPicPr>
          <p:cNvPr id="17" name="图片 16" descr="微信图片_20260721145643_2217_76"/>
          <p:cNvPicPr>
            <a:picLocks noChangeAspect="1"/>
          </p:cNvPicPr>
          <p:nvPr/>
        </p:nvPicPr>
        <p:blipFill>
          <a:blip r:embed="rId8"/>
          <a:stretch>
            <a:fillRect/>
          </a:stretch>
        </p:blipFill>
        <p:spPr>
          <a:xfrm>
            <a:off x="762000" y="2286000"/>
            <a:ext cx="4064635" cy="304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Noto Sans SC"/>
                <a:ea typeface="Noto Sans SC"/>
                <a:cs typeface="Noto Sans SC"/>
                <a:sym typeface="Noto Sans SC"/>
              </a:rPr>
              <a:t>01 入户区：玻璃大门 → 电动移门</a:t>
            </a:r>
            <a:endParaRPr lang="en-US" sz="1100"/>
          </a:p>
        </p:txBody>
      </p:sp>
      <p:sp>
        <p:nvSpPr>
          <p:cNvPr id="5" name="AutoShape 5"/>
          <p:cNvSpPr/>
          <p:nvPr>
            <p:custDataLst>
              <p:tags r:id="rId2"/>
            </p:custDataLst>
          </p:nvPr>
        </p:nvSpPr>
        <p:spPr>
          <a:xfrm>
            <a:off x="4826000" y="1778000"/>
            <a:ext cx="6604000" cy="1143000"/>
          </a:xfrm>
          <a:prstGeom prst="roundRect">
            <a:avLst>
              <a:gd name="adj" fmla="val 0"/>
            </a:avLst>
          </a:prstGeom>
          <a:solidFill>
            <a:srgbClr val="FFFFFF">
              <a:alpha val="50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3"/>
            </p:custDataLst>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80000" y="2006600"/>
            <a:ext cx="406400" cy="406400"/>
          </a:xfrm>
          <a:prstGeom prst="rect">
            <a:avLst/>
          </a:prstGeom>
        </p:spPr>
      </p:pic>
      <p:sp>
        <p:nvSpPr>
          <p:cNvPr id="7" name="AutoShape 7"/>
          <p:cNvSpPr/>
          <p:nvPr>
            <p:custDataLst>
              <p:tags r:id="rId6"/>
            </p:custDataLst>
          </p:nvPr>
        </p:nvSpPr>
        <p:spPr>
          <a:xfrm>
            <a:off x="5651500" y="1968500"/>
            <a:ext cx="558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宽敞无阻 · </a:t>
            </a:r>
            <a:r>
              <a:rPr lang="zh-CN" altLang="en-US" sz="1800" b="1" i="0" u="none" strike="noStrike">
                <a:solidFill>
                  <a:srgbClr val="333333"/>
                </a:solidFill>
                <a:latin typeface="Noto Sans SC"/>
                <a:ea typeface="Noto Sans SC"/>
                <a:cs typeface="Noto Sans SC"/>
                <a:sym typeface="Noto Sans SC"/>
              </a:rPr>
              <a:t>一米六</a:t>
            </a:r>
            <a:r>
              <a:rPr lang="en-US" sz="1800" b="1" i="0" u="none" strike="noStrike">
                <a:solidFill>
                  <a:srgbClr val="333333"/>
                </a:solidFill>
                <a:latin typeface="Noto Sans SC"/>
                <a:ea typeface="Noto Sans SC"/>
                <a:cs typeface="Noto Sans SC"/>
                <a:sym typeface="Noto Sans SC"/>
              </a:rPr>
              <a:t>极致净宽</a:t>
            </a:r>
            <a:endParaRPr lang="en-US" sz="1100"/>
          </a:p>
        </p:txBody>
      </p:sp>
      <p:sp>
        <p:nvSpPr>
          <p:cNvPr id="8" name="AutoShape 8"/>
          <p:cNvSpPr/>
          <p:nvPr>
            <p:custDataLst>
              <p:tags r:id="rId7"/>
            </p:custDataLst>
          </p:nvPr>
        </p:nvSpPr>
        <p:spPr>
          <a:xfrm>
            <a:off x="5651500" y="2387600"/>
            <a:ext cx="558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55555"/>
                </a:solidFill>
                <a:latin typeface="Noto Sans SC"/>
                <a:ea typeface="Noto Sans SC"/>
                <a:cs typeface="Noto Sans SC"/>
                <a:sym typeface="Noto Sans SC"/>
              </a:rPr>
              <a:t>入口净宽扩大至</a:t>
            </a:r>
            <a:r>
              <a:rPr lang="zh-CN" altLang="en-US" sz="1400" b="0" i="0" u="none" strike="noStrike">
                <a:solidFill>
                  <a:srgbClr val="555555"/>
                </a:solidFill>
                <a:latin typeface="Noto Sans SC"/>
                <a:ea typeface="Noto Sans SC"/>
                <a:cs typeface="Noto Sans SC"/>
                <a:sym typeface="Noto Sans SC"/>
              </a:rPr>
              <a:t>一米六</a:t>
            </a:r>
            <a:r>
              <a:rPr lang="en-US" sz="1400" b="0" i="0" u="none" strike="noStrike">
                <a:solidFill>
                  <a:srgbClr val="555555"/>
                </a:solidFill>
                <a:latin typeface="Noto Sans SC"/>
                <a:ea typeface="Noto Sans SC"/>
                <a:cs typeface="Noto Sans SC"/>
                <a:sym typeface="Noto Sans SC"/>
              </a:rPr>
              <a:t>，消除传统门体的回旋占用，完美适配推车、轮椅及多人并行，实现真正的无障碍通行。</a:t>
            </a:r>
            <a:endParaRPr lang="en-US" sz="1100"/>
          </a:p>
        </p:txBody>
      </p:sp>
      <p:sp>
        <p:nvSpPr>
          <p:cNvPr id="9" name="AutoShape 9"/>
          <p:cNvSpPr/>
          <p:nvPr>
            <p:custDataLst>
              <p:tags r:id="rId8"/>
            </p:custDataLst>
          </p:nvPr>
        </p:nvSpPr>
        <p:spPr>
          <a:xfrm>
            <a:off x="4826000" y="3111500"/>
            <a:ext cx="6604000" cy="1143000"/>
          </a:xfrm>
          <a:prstGeom prst="roundRect">
            <a:avLst>
              <a:gd name="adj" fmla="val 0"/>
            </a:avLst>
          </a:prstGeom>
          <a:solidFill>
            <a:srgbClr val="FFFFFF">
              <a:alpha val="50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custDataLst>
              <p:tags r:id="rId9"/>
            </p:custDataLst>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080000" y="3340100"/>
            <a:ext cx="406400" cy="406400"/>
          </a:xfrm>
          <a:prstGeom prst="rect">
            <a:avLst/>
          </a:prstGeom>
        </p:spPr>
      </p:pic>
      <p:sp>
        <p:nvSpPr>
          <p:cNvPr id="11" name="AutoShape 11"/>
          <p:cNvSpPr/>
          <p:nvPr>
            <p:custDataLst>
              <p:tags r:id="rId12"/>
            </p:custDataLst>
          </p:nvPr>
        </p:nvSpPr>
        <p:spPr>
          <a:xfrm>
            <a:off x="5651500" y="3302000"/>
            <a:ext cx="558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智能联动 · 高效无感通行</a:t>
            </a:r>
            <a:endParaRPr lang="en-US" sz="1100"/>
          </a:p>
        </p:txBody>
      </p:sp>
      <p:sp>
        <p:nvSpPr>
          <p:cNvPr id="12" name="AutoShape 12"/>
          <p:cNvSpPr/>
          <p:nvPr>
            <p:custDataLst>
              <p:tags r:id="rId13"/>
            </p:custDataLst>
          </p:nvPr>
        </p:nvSpPr>
        <p:spPr>
          <a:xfrm>
            <a:off x="5651500" y="3721100"/>
            <a:ext cx="558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55555"/>
                </a:solidFill>
                <a:latin typeface="Noto Sans SC"/>
                <a:ea typeface="Noto Sans SC"/>
                <a:cs typeface="Noto Sans SC"/>
                <a:sym typeface="Noto Sans SC"/>
              </a:rPr>
              <a:t>与收银叫号系统联动，高峰自动常开；配备“按钮+脚踢感应”双重触发，兼顾防疫卫生与通行效率，减少接触风险。</a:t>
            </a:r>
            <a:endParaRPr lang="en-US" sz="1100"/>
          </a:p>
        </p:txBody>
      </p:sp>
      <p:sp>
        <p:nvSpPr>
          <p:cNvPr id="13" name="AutoShape 13"/>
          <p:cNvSpPr/>
          <p:nvPr>
            <p:custDataLst>
              <p:tags r:id="rId14"/>
            </p:custDataLst>
          </p:nvPr>
        </p:nvSpPr>
        <p:spPr>
          <a:xfrm>
            <a:off x="4826000" y="4445000"/>
            <a:ext cx="6604000" cy="1143000"/>
          </a:xfrm>
          <a:prstGeom prst="roundRect">
            <a:avLst>
              <a:gd name="adj" fmla="val 0"/>
            </a:avLst>
          </a:prstGeom>
          <a:solidFill>
            <a:srgbClr val="FFFFFF">
              <a:alpha val="50000"/>
            </a:srgbClr>
          </a:solidFill>
          <a:ln w="12700" cap="flat" cmpd="sng">
            <a:solidFill>
              <a:srgbClr val="DCDCDC">
                <a:alpha val="4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5"/>
            </p:custDataLst>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080000" y="4673600"/>
            <a:ext cx="406400" cy="406400"/>
          </a:xfrm>
          <a:prstGeom prst="rect">
            <a:avLst/>
          </a:prstGeom>
        </p:spPr>
      </p:pic>
      <p:sp>
        <p:nvSpPr>
          <p:cNvPr id="15" name="AutoShape 15"/>
          <p:cNvSpPr/>
          <p:nvPr>
            <p:custDataLst>
              <p:tags r:id="rId18"/>
            </p:custDataLst>
          </p:nvPr>
        </p:nvSpPr>
        <p:spPr>
          <a:xfrm>
            <a:off x="5651500" y="4635500"/>
            <a:ext cx="5588000" cy="3556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333333"/>
                </a:solidFill>
                <a:latin typeface="Noto Sans SC"/>
                <a:ea typeface="Noto Sans SC"/>
                <a:cs typeface="Noto Sans SC"/>
                <a:sym typeface="Noto Sans SC"/>
              </a:rPr>
              <a:t>安全守护 · 灵敏防夹防撞</a:t>
            </a:r>
            <a:endParaRPr lang="en-US" sz="1100"/>
          </a:p>
        </p:txBody>
      </p:sp>
      <p:sp>
        <p:nvSpPr>
          <p:cNvPr id="16" name="AutoShape 16"/>
          <p:cNvSpPr/>
          <p:nvPr>
            <p:custDataLst>
              <p:tags r:id="rId19"/>
            </p:custDataLst>
          </p:nvPr>
        </p:nvSpPr>
        <p:spPr>
          <a:xfrm>
            <a:off x="5651500" y="5054600"/>
            <a:ext cx="5588000" cy="508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55555"/>
                </a:solidFill>
                <a:latin typeface="Noto Sans SC"/>
                <a:ea typeface="Noto Sans SC"/>
                <a:cs typeface="Noto Sans SC"/>
                <a:sym typeface="Noto Sans SC"/>
              </a:rPr>
              <a:t>搭载红外对射防夹与遇阻反弹技术，感应到障碍物即刻停止，为老人、儿童及匆忙行人提供全天候的安全防护。</a:t>
            </a:r>
            <a:endParaRPr lang="en-US" sz="1100"/>
          </a:p>
        </p:txBody>
      </p:sp>
      <p:sp>
        <p:nvSpPr>
          <p:cNvPr id="17" name="AutoShape 17"/>
          <p:cNvSpPr/>
          <p:nvPr/>
        </p:nvSpPr>
        <p:spPr>
          <a:xfrm>
            <a:off x="762000" y="5969000"/>
            <a:ext cx="10668000" cy="508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400" b="0" i="1" u="none" strike="noStrike">
                <a:solidFill>
                  <a:srgbClr val="666666"/>
                </a:solidFill>
                <a:latin typeface="Noto Sans SC"/>
                <a:ea typeface="Noto Sans SC"/>
                <a:cs typeface="Noto Sans SC"/>
                <a:sym typeface="Noto Sans SC"/>
              </a:rPr>
              <a:t>以极简通透的玻璃移门重塑入户体验，让空间边界消融，让每一次进出都从容自如。</a:t>
            </a:r>
            <a:endParaRPr lang="en-US" sz="1100"/>
          </a:p>
        </p:txBody>
      </p:sp>
      <p:pic>
        <p:nvPicPr>
          <p:cNvPr id="18" name="图片 17" descr="移门"/>
          <p:cNvPicPr>
            <a:picLocks noChangeAspect="1"/>
          </p:cNvPicPr>
          <p:nvPr/>
        </p:nvPicPr>
        <p:blipFill>
          <a:blip r:embed="rId20"/>
          <a:stretch>
            <a:fillRect/>
          </a:stretch>
        </p:blipFill>
        <p:spPr>
          <a:xfrm>
            <a:off x="762000" y="2324100"/>
            <a:ext cx="3855085" cy="2787650"/>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180,&quot;left&quot;:60,&quot;top&quot;:310,&quot;width&quot;:840}"/>
</p:tagLst>
</file>

<file path=ppt/tags/tag10.xml><?xml version="1.0" encoding="utf-8"?>
<p:tagLst xmlns:p="http://schemas.openxmlformats.org/presentationml/2006/main">
  <p:tag name="KSO_WM_DIAGRAM_VIRTUALLY_FRAME" val="{&quot;height&quot;:180,&quot;left&quot;:60,&quot;top&quot;:310,&quot;width&quot;:840}"/>
</p:tagLst>
</file>

<file path=ppt/tags/tag100.xml><?xml version="1.0" encoding="utf-8"?>
<p:tagLst xmlns:p="http://schemas.openxmlformats.org/presentationml/2006/main">
  <p:tag name="KSO_WM_DIAGRAM_VIRTUALLY_FRAME" val="{&quot;height&quot;:235,&quot;left&quot;:60,&quot;top&quot;:130,&quot;width&quot;:850}"/>
</p:tagLst>
</file>

<file path=ppt/tags/tag101.xml><?xml version="1.0" encoding="utf-8"?>
<p:tagLst xmlns:p="http://schemas.openxmlformats.org/presentationml/2006/main">
  <p:tag name="KSO_WM_DIAGRAM_VIRTUALLY_FRAME" val="{&quot;height&quot;:235,&quot;left&quot;:60,&quot;top&quot;:130,&quot;width&quot;:850}"/>
</p:tagLst>
</file>

<file path=ppt/tags/tag102.xml><?xml version="1.0" encoding="utf-8"?>
<p:tagLst xmlns:p="http://schemas.openxmlformats.org/presentationml/2006/main">
  <p:tag name="KSO_WM_DIAGRAM_VIRTUALLY_FRAME" val="{&quot;height&quot;:235,&quot;left&quot;:60,&quot;top&quot;:130,&quot;width&quot;:850}"/>
</p:tagLst>
</file>

<file path=ppt/tags/tag103.xml><?xml version="1.0" encoding="utf-8"?>
<p:tagLst xmlns:p="http://schemas.openxmlformats.org/presentationml/2006/main">
  <p:tag name="KSO_WM_DIAGRAM_VIRTUALLY_FRAME" val="{&quot;height&quot;:235,&quot;left&quot;:60,&quot;top&quot;:130,&quot;width&quot;:850}"/>
</p:tagLst>
</file>

<file path=ppt/tags/tag11.xml><?xml version="1.0" encoding="utf-8"?>
<p:tagLst xmlns:p="http://schemas.openxmlformats.org/presentationml/2006/main">
  <p:tag name="KSO_WM_DIAGRAM_VIRTUALLY_FRAME" val="{&quot;height&quot;:180,&quot;left&quot;:60,&quot;top&quot;:310,&quot;width&quot;:840}"/>
</p:tagLst>
</file>

<file path=ppt/tags/tag12.xml><?xml version="1.0" encoding="utf-8"?>
<p:tagLst xmlns:p="http://schemas.openxmlformats.org/presentationml/2006/main">
  <p:tag name="KSO_WM_DIAGRAM_VIRTUALLY_FRAME" val="{&quot;height&quot;:180,&quot;left&quot;:60,&quot;top&quot;:310,&quot;width&quot;:840}"/>
</p:tagLst>
</file>

<file path=ppt/tags/tag13.xml><?xml version="1.0" encoding="utf-8"?>
<p:tagLst xmlns:p="http://schemas.openxmlformats.org/presentationml/2006/main">
  <p:tag name="KSO_WM_DIAGRAM_VIRTUALLY_FRAME" val="{&quot;height&quot;:300,&quot;left&quot;:380,&quot;top&quot;:140,&quot;width&quot;:520}"/>
</p:tagLst>
</file>

<file path=ppt/tags/tag14.xml><?xml version="1.0" encoding="utf-8"?>
<p:tagLst xmlns:p="http://schemas.openxmlformats.org/presentationml/2006/main">
  <p:tag name="KSO_WM_DIAGRAM_VIRTUALLY_FRAME" val="{&quot;height&quot;:300,&quot;left&quot;:380,&quot;top&quot;:140,&quot;width&quot;:520}"/>
</p:tagLst>
</file>

<file path=ppt/tags/tag15.xml><?xml version="1.0" encoding="utf-8"?>
<p:tagLst xmlns:p="http://schemas.openxmlformats.org/presentationml/2006/main">
  <p:tag name="KSO_WM_DIAGRAM_VIRTUALLY_FRAME" val="{&quot;height&quot;:300,&quot;left&quot;:380,&quot;top&quot;:140,&quot;width&quot;:520}"/>
</p:tagLst>
</file>

<file path=ppt/tags/tag16.xml><?xml version="1.0" encoding="utf-8"?>
<p:tagLst xmlns:p="http://schemas.openxmlformats.org/presentationml/2006/main">
  <p:tag name="KSO_WM_DIAGRAM_VIRTUALLY_FRAME" val="{&quot;height&quot;:300,&quot;left&quot;:380,&quot;top&quot;:140,&quot;width&quot;:520}"/>
</p:tagLst>
</file>

<file path=ppt/tags/tag17.xml><?xml version="1.0" encoding="utf-8"?>
<p:tagLst xmlns:p="http://schemas.openxmlformats.org/presentationml/2006/main">
  <p:tag name="KSO_WM_DIAGRAM_VIRTUALLY_FRAME" val="{&quot;height&quot;:300,&quot;left&quot;:380,&quot;top&quot;:140,&quot;width&quot;:520}"/>
</p:tagLst>
</file>

<file path=ppt/tags/tag18.xml><?xml version="1.0" encoding="utf-8"?>
<p:tagLst xmlns:p="http://schemas.openxmlformats.org/presentationml/2006/main">
  <p:tag name="KSO_WM_DIAGRAM_VIRTUALLY_FRAME" val="{&quot;height&quot;:300,&quot;left&quot;:380,&quot;top&quot;:140,&quot;width&quot;:520}"/>
</p:tagLst>
</file>

<file path=ppt/tags/tag19.xml><?xml version="1.0" encoding="utf-8"?>
<p:tagLst xmlns:p="http://schemas.openxmlformats.org/presentationml/2006/main">
  <p:tag name="KSO_WM_DIAGRAM_VIRTUALLY_FRAME" val="{&quot;height&quot;:300,&quot;left&quot;:380,&quot;top&quot;:140,&quot;width&quot;:520}"/>
</p:tagLst>
</file>

<file path=ppt/tags/tag2.xml><?xml version="1.0" encoding="utf-8"?>
<p:tagLst xmlns:p="http://schemas.openxmlformats.org/presentationml/2006/main">
  <p:tag name="KSO_WM_DIAGRAM_VIRTUALLY_FRAME" val="{&quot;height&quot;:180,&quot;left&quot;:60,&quot;top&quot;:310,&quot;width&quot;:840}"/>
</p:tagLst>
</file>

<file path=ppt/tags/tag20.xml><?xml version="1.0" encoding="utf-8"?>
<p:tagLst xmlns:p="http://schemas.openxmlformats.org/presentationml/2006/main">
  <p:tag name="KSO_WM_DIAGRAM_VIRTUALLY_FRAME" val="{&quot;height&quot;:300,&quot;left&quot;:380,&quot;top&quot;:140,&quot;width&quot;:520}"/>
</p:tagLst>
</file>

<file path=ppt/tags/tag21.xml><?xml version="1.0" encoding="utf-8"?>
<p:tagLst xmlns:p="http://schemas.openxmlformats.org/presentationml/2006/main">
  <p:tag name="KSO_WM_DIAGRAM_VIRTUALLY_FRAME" val="{&quot;height&quot;:300,&quot;left&quot;:380,&quot;top&quot;:140,&quot;width&quot;:520}"/>
</p:tagLst>
</file>

<file path=ppt/tags/tag22.xml><?xml version="1.0" encoding="utf-8"?>
<p:tagLst xmlns:p="http://schemas.openxmlformats.org/presentationml/2006/main">
  <p:tag name="KSO_WM_DIAGRAM_VIRTUALLY_FRAME" val="{&quot;height&quot;:300,&quot;left&quot;:380,&quot;top&quot;:140,&quot;width&quot;:520}"/>
</p:tagLst>
</file>

<file path=ppt/tags/tag23.xml><?xml version="1.0" encoding="utf-8"?>
<p:tagLst xmlns:p="http://schemas.openxmlformats.org/presentationml/2006/main">
  <p:tag name="KSO_WM_DIAGRAM_VIRTUALLY_FRAME" val="{&quot;height&quot;:300,&quot;left&quot;:380,&quot;top&quot;:140,&quot;width&quot;:520}"/>
</p:tagLst>
</file>

<file path=ppt/tags/tag24.xml><?xml version="1.0" encoding="utf-8"?>
<p:tagLst xmlns:p="http://schemas.openxmlformats.org/presentationml/2006/main">
  <p:tag name="KSO_WM_DIAGRAM_VIRTUALLY_FRAME" val="{&quot;height&quot;:300,&quot;left&quot;:380,&quot;top&quot;:140,&quot;width&quot;:520}"/>
</p:tagLst>
</file>

<file path=ppt/tags/tag25.xml><?xml version="1.0" encoding="utf-8"?>
<p:tagLst xmlns:p="http://schemas.openxmlformats.org/presentationml/2006/main">
  <p:tag name="KSO_WM_DIAGRAM_VIRTUALLY_FRAME" val="{&quot;height&quot;:275,&quot;left&quot;:380,&quot;top&quot;:210,&quot;width&quot;:520}"/>
</p:tagLst>
</file>

<file path=ppt/tags/tag26.xml><?xml version="1.0" encoding="utf-8"?>
<p:tagLst xmlns:p="http://schemas.openxmlformats.org/presentationml/2006/main">
  <p:tag name="KSO_WM_DIAGRAM_VIRTUALLY_FRAME" val="{&quot;height&quot;:275,&quot;left&quot;:380,&quot;top&quot;:210,&quot;width&quot;:520}"/>
</p:tagLst>
</file>

<file path=ppt/tags/tag27.xml><?xml version="1.0" encoding="utf-8"?>
<p:tagLst xmlns:p="http://schemas.openxmlformats.org/presentationml/2006/main">
  <p:tag name="KSO_WM_DIAGRAM_VIRTUALLY_FRAME" val="{&quot;height&quot;:275,&quot;left&quot;:380,&quot;top&quot;:210,&quot;width&quot;:520}"/>
</p:tagLst>
</file>

<file path=ppt/tags/tag28.xml><?xml version="1.0" encoding="utf-8"?>
<p:tagLst xmlns:p="http://schemas.openxmlformats.org/presentationml/2006/main">
  <p:tag name="KSO_WM_DIAGRAM_VIRTUALLY_FRAME" val="{&quot;height&quot;:275,&quot;left&quot;:380,&quot;top&quot;:210,&quot;width&quot;:520}"/>
</p:tagLst>
</file>

<file path=ppt/tags/tag29.xml><?xml version="1.0" encoding="utf-8"?>
<p:tagLst xmlns:p="http://schemas.openxmlformats.org/presentationml/2006/main">
  <p:tag name="KSO_WM_DIAGRAM_VIRTUALLY_FRAME" val="{&quot;height&quot;:275,&quot;left&quot;:380,&quot;top&quot;:210,&quot;width&quot;:520}"/>
</p:tagLst>
</file>

<file path=ppt/tags/tag3.xml><?xml version="1.0" encoding="utf-8"?>
<p:tagLst xmlns:p="http://schemas.openxmlformats.org/presentationml/2006/main">
  <p:tag name="KSO_WM_DIAGRAM_VIRTUALLY_FRAME" val="{&quot;height&quot;:180,&quot;left&quot;:60,&quot;top&quot;:310,&quot;width&quot;:840}"/>
</p:tagLst>
</file>

<file path=ppt/tags/tag30.xml><?xml version="1.0" encoding="utf-8"?>
<p:tagLst xmlns:p="http://schemas.openxmlformats.org/presentationml/2006/main">
  <p:tag name="KSO_WM_DIAGRAM_VIRTUALLY_FRAME" val="{&quot;height&quot;:275,&quot;left&quot;:380,&quot;top&quot;:210,&quot;width&quot;:520}"/>
</p:tagLst>
</file>

<file path=ppt/tags/tag31.xml><?xml version="1.0" encoding="utf-8"?>
<p:tagLst xmlns:p="http://schemas.openxmlformats.org/presentationml/2006/main">
  <p:tag name="KSO_WM_DIAGRAM_VIRTUALLY_FRAME" val="{&quot;height&quot;:275,&quot;left&quot;:380,&quot;top&quot;:210,&quot;width&quot;:520}"/>
</p:tagLst>
</file>

<file path=ppt/tags/tag32.xml><?xml version="1.0" encoding="utf-8"?>
<p:tagLst xmlns:p="http://schemas.openxmlformats.org/presentationml/2006/main">
  <p:tag name="KSO_WM_DIAGRAM_VIRTUALLY_FRAME" val="{&quot;height&quot;:275,&quot;left&quot;:380,&quot;top&quot;:210,&quot;width&quot;:520}"/>
</p:tagLst>
</file>

<file path=ppt/tags/tag33.xml><?xml version="1.0" encoding="utf-8"?>
<p:tagLst xmlns:p="http://schemas.openxmlformats.org/presentationml/2006/main">
  <p:tag name="KSO_WM_DIAGRAM_VIRTUALLY_FRAME" val="{&quot;height&quot;:275,&quot;left&quot;:380,&quot;top&quot;:210,&quot;width&quot;:520}"/>
</p:tagLst>
</file>

<file path=ppt/tags/tag34.xml><?xml version="1.0" encoding="utf-8"?>
<p:tagLst xmlns:p="http://schemas.openxmlformats.org/presentationml/2006/main">
  <p:tag name="KSO_WM_DIAGRAM_VIRTUALLY_FRAME" val="{&quot;height&quot;:322,&quot;left&quot;:460,&quot;top&quot;:140,&quot;width&quot;:440}"/>
</p:tagLst>
</file>

<file path=ppt/tags/tag35.xml><?xml version="1.0" encoding="utf-8"?>
<p:tagLst xmlns:p="http://schemas.openxmlformats.org/presentationml/2006/main">
  <p:tag name="KSO_WM_DIAGRAM_VIRTUALLY_FRAME" val="{&quot;height&quot;:322,&quot;left&quot;:460,&quot;top&quot;:140,&quot;width&quot;:440}"/>
</p:tagLst>
</file>

<file path=ppt/tags/tag36.xml><?xml version="1.0" encoding="utf-8"?>
<p:tagLst xmlns:p="http://schemas.openxmlformats.org/presentationml/2006/main">
  <p:tag name="KSO_WM_DIAGRAM_VIRTUALLY_FRAME" val="{&quot;height&quot;:322,&quot;left&quot;:460,&quot;top&quot;:140,&quot;width&quot;:440}"/>
</p:tagLst>
</file>

<file path=ppt/tags/tag37.xml><?xml version="1.0" encoding="utf-8"?>
<p:tagLst xmlns:p="http://schemas.openxmlformats.org/presentationml/2006/main">
  <p:tag name="KSO_WM_DIAGRAM_VIRTUALLY_FRAME" val="{&quot;height&quot;:322,&quot;left&quot;:460,&quot;top&quot;:140,&quot;width&quot;:440}"/>
</p:tagLst>
</file>

<file path=ppt/tags/tag38.xml><?xml version="1.0" encoding="utf-8"?>
<p:tagLst xmlns:p="http://schemas.openxmlformats.org/presentationml/2006/main">
  <p:tag name="KSO_WM_DIAGRAM_VIRTUALLY_FRAME" val="{&quot;height&quot;:322,&quot;left&quot;:460,&quot;top&quot;:140,&quot;width&quot;:440}"/>
</p:tagLst>
</file>

<file path=ppt/tags/tag39.xml><?xml version="1.0" encoding="utf-8"?>
<p:tagLst xmlns:p="http://schemas.openxmlformats.org/presentationml/2006/main">
  <p:tag name="KSO_WM_DIAGRAM_VIRTUALLY_FRAME" val="{&quot;height&quot;:322,&quot;left&quot;:460,&quot;top&quot;:140,&quot;width&quot;:440}"/>
</p:tagLst>
</file>

<file path=ppt/tags/tag4.xml><?xml version="1.0" encoding="utf-8"?>
<p:tagLst xmlns:p="http://schemas.openxmlformats.org/presentationml/2006/main">
  <p:tag name="KSO_WM_DIAGRAM_VIRTUALLY_FRAME" val="{&quot;height&quot;:180,&quot;left&quot;:60,&quot;top&quot;:310,&quot;width&quot;:840}"/>
</p:tagLst>
</file>

<file path=ppt/tags/tag40.xml><?xml version="1.0" encoding="utf-8"?>
<p:tagLst xmlns:p="http://schemas.openxmlformats.org/presentationml/2006/main">
  <p:tag name="KSO_WM_DIAGRAM_VIRTUALLY_FRAME" val="{&quot;height&quot;:322,&quot;left&quot;:460,&quot;top&quot;:140,&quot;width&quot;:440}"/>
</p:tagLst>
</file>

<file path=ppt/tags/tag41.xml><?xml version="1.0" encoding="utf-8"?>
<p:tagLst xmlns:p="http://schemas.openxmlformats.org/presentationml/2006/main">
  <p:tag name="KSO_WM_DIAGRAM_VIRTUALLY_FRAME" val="{&quot;height&quot;:322,&quot;left&quot;:460,&quot;top&quot;:140,&quot;width&quot;:440}"/>
</p:tagLst>
</file>

<file path=ppt/tags/tag42.xml><?xml version="1.0" encoding="utf-8"?>
<p:tagLst xmlns:p="http://schemas.openxmlformats.org/presentationml/2006/main">
  <p:tag name="KSO_WM_DIAGRAM_VIRTUALLY_FRAME" val="{&quot;height&quot;:322,&quot;left&quot;:460,&quot;top&quot;:140,&quot;width&quot;:440}"/>
</p:tagLst>
</file>

<file path=ppt/tags/tag43.xml><?xml version="1.0" encoding="utf-8"?>
<p:tagLst xmlns:p="http://schemas.openxmlformats.org/presentationml/2006/main">
  <p:tag name="KSO_WM_DIAGRAM_VIRTUALLY_FRAME" val="{&quot;height&quot;:285,&quot;left&quot;:60,&quot;top&quot;:140,&quot;width&quot;:410}"/>
</p:tagLst>
</file>

<file path=ppt/tags/tag44.xml><?xml version="1.0" encoding="utf-8"?>
<p:tagLst xmlns:p="http://schemas.openxmlformats.org/presentationml/2006/main">
  <p:tag name="KSO_WM_DIAGRAM_VIRTUALLY_FRAME" val="{&quot;height&quot;:285,&quot;left&quot;:60,&quot;top&quot;:140,&quot;width&quot;:410}"/>
</p:tagLst>
</file>

<file path=ppt/tags/tag45.xml><?xml version="1.0" encoding="utf-8"?>
<p:tagLst xmlns:p="http://schemas.openxmlformats.org/presentationml/2006/main">
  <p:tag name="KSO_WM_DIAGRAM_VIRTUALLY_FRAME" val="{&quot;height&quot;:285,&quot;left&quot;:60,&quot;top&quot;:140,&quot;width&quot;:410}"/>
</p:tagLst>
</file>

<file path=ppt/tags/tag46.xml><?xml version="1.0" encoding="utf-8"?>
<p:tagLst xmlns:p="http://schemas.openxmlformats.org/presentationml/2006/main">
  <p:tag name="KSO_WM_DIAGRAM_VIRTUALLY_FRAME" val="{&quot;height&quot;:285,&quot;left&quot;:60,&quot;top&quot;:140,&quot;width&quot;:410}"/>
</p:tagLst>
</file>

<file path=ppt/tags/tag47.xml><?xml version="1.0" encoding="utf-8"?>
<p:tagLst xmlns:p="http://schemas.openxmlformats.org/presentationml/2006/main">
  <p:tag name="KSO_WM_DIAGRAM_VIRTUALLY_FRAME" val="{&quot;height&quot;:285,&quot;left&quot;:60,&quot;top&quot;:140,&quot;width&quot;:410}"/>
</p:tagLst>
</file>

<file path=ppt/tags/tag48.xml><?xml version="1.0" encoding="utf-8"?>
<p:tagLst xmlns:p="http://schemas.openxmlformats.org/presentationml/2006/main">
  <p:tag name="KSO_WM_DIAGRAM_VIRTUALLY_FRAME" val="{&quot;height&quot;:285,&quot;left&quot;:60,&quot;top&quot;:140,&quot;width&quot;:410}"/>
</p:tagLst>
</file>

<file path=ppt/tags/tag49.xml><?xml version="1.0" encoding="utf-8"?>
<p:tagLst xmlns:p="http://schemas.openxmlformats.org/presentationml/2006/main">
  <p:tag name="KSO_WM_DIAGRAM_VIRTUALLY_FRAME" val="{&quot;height&quot;:285,&quot;left&quot;:60,&quot;top&quot;:140,&quot;width&quot;:410}"/>
</p:tagLst>
</file>

<file path=ppt/tags/tag5.xml><?xml version="1.0" encoding="utf-8"?>
<p:tagLst xmlns:p="http://schemas.openxmlformats.org/presentationml/2006/main">
  <p:tag name="KSO_WM_DIAGRAM_VIRTUALLY_FRAME" val="{&quot;height&quot;:180,&quot;left&quot;:60,&quot;top&quot;:310,&quot;width&quot;:840}"/>
</p:tagLst>
</file>

<file path=ppt/tags/tag50.xml><?xml version="1.0" encoding="utf-8"?>
<p:tagLst xmlns:p="http://schemas.openxmlformats.org/presentationml/2006/main">
  <p:tag name="KSO_WM_DIAGRAM_VIRTUALLY_FRAME" val="{&quot;height&quot;:285,&quot;left&quot;:60,&quot;top&quot;:140,&quot;width&quot;:410}"/>
</p:tagLst>
</file>

<file path=ppt/tags/tag51.xml><?xml version="1.0" encoding="utf-8"?>
<p:tagLst xmlns:p="http://schemas.openxmlformats.org/presentationml/2006/main">
  <p:tag name="KSO_WM_DIAGRAM_VIRTUALLY_FRAME" val="{&quot;height&quot;:225,&quot;left&quot;:60,&quot;top&quot;:190,&quot;width&quot;:840}"/>
</p:tagLst>
</file>

<file path=ppt/tags/tag52.xml><?xml version="1.0" encoding="utf-8"?>
<p:tagLst xmlns:p="http://schemas.openxmlformats.org/presentationml/2006/main">
  <p:tag name="KSO_WM_DIAGRAM_VIRTUALLY_FRAME" val="{&quot;height&quot;:225,&quot;left&quot;:60,&quot;top&quot;:190,&quot;width&quot;:840}"/>
</p:tagLst>
</file>

<file path=ppt/tags/tag53.xml><?xml version="1.0" encoding="utf-8"?>
<p:tagLst xmlns:p="http://schemas.openxmlformats.org/presentationml/2006/main">
  <p:tag name="KSO_WM_DIAGRAM_VIRTUALLY_FRAME" val="{&quot;height&quot;:225,&quot;left&quot;:60,&quot;top&quot;:190,&quot;width&quot;:840}"/>
</p:tagLst>
</file>

<file path=ppt/tags/tag54.xml><?xml version="1.0" encoding="utf-8"?>
<p:tagLst xmlns:p="http://schemas.openxmlformats.org/presentationml/2006/main">
  <p:tag name="KSO_WM_DIAGRAM_VIRTUALLY_FRAME" val="{&quot;height&quot;:225,&quot;left&quot;:60,&quot;top&quot;:190,&quot;width&quot;:840}"/>
</p:tagLst>
</file>

<file path=ppt/tags/tag55.xml><?xml version="1.0" encoding="utf-8"?>
<p:tagLst xmlns:p="http://schemas.openxmlformats.org/presentationml/2006/main">
  <p:tag name="KSO_WM_DIAGRAM_VIRTUALLY_FRAME" val="{&quot;height&quot;:225,&quot;left&quot;:60,&quot;top&quot;:190,&quot;width&quot;:840}"/>
</p:tagLst>
</file>

<file path=ppt/tags/tag56.xml><?xml version="1.0" encoding="utf-8"?>
<p:tagLst xmlns:p="http://schemas.openxmlformats.org/presentationml/2006/main">
  <p:tag name="KSO_WM_DIAGRAM_VIRTUALLY_FRAME" val="{&quot;height&quot;:225,&quot;left&quot;:60,&quot;top&quot;:190,&quot;width&quot;:840}"/>
</p:tagLst>
</file>

<file path=ppt/tags/tag57.xml><?xml version="1.0" encoding="utf-8"?>
<p:tagLst xmlns:p="http://schemas.openxmlformats.org/presentationml/2006/main">
  <p:tag name="KSO_WM_DIAGRAM_VIRTUALLY_FRAME" val="{&quot;height&quot;:225,&quot;left&quot;:60,&quot;top&quot;:190,&quot;width&quot;:840}"/>
</p:tagLst>
</file>

<file path=ppt/tags/tag58.xml><?xml version="1.0" encoding="utf-8"?>
<p:tagLst xmlns:p="http://schemas.openxmlformats.org/presentationml/2006/main">
  <p:tag name="KSO_WM_DIAGRAM_VIRTUALLY_FRAME" val="{&quot;height&quot;:225,&quot;left&quot;:60,&quot;top&quot;:190,&quot;width&quot;:840}"/>
</p:tagLst>
</file>

<file path=ppt/tags/tag59.xml><?xml version="1.0" encoding="utf-8"?>
<p:tagLst xmlns:p="http://schemas.openxmlformats.org/presentationml/2006/main">
  <p:tag name="KSO_WM_DIAGRAM_VIRTUALLY_FRAME" val="{&quot;height&quot;:225,&quot;left&quot;:60,&quot;top&quot;:190,&quot;width&quot;:840}"/>
</p:tagLst>
</file>

<file path=ppt/tags/tag6.xml><?xml version="1.0" encoding="utf-8"?>
<p:tagLst xmlns:p="http://schemas.openxmlformats.org/presentationml/2006/main">
  <p:tag name="KSO_WM_DIAGRAM_VIRTUALLY_FRAME" val="{&quot;height&quot;:180,&quot;left&quot;:60,&quot;top&quot;:310,&quot;width&quot;:840}"/>
</p:tagLst>
</file>

<file path=ppt/tags/tag60.xml><?xml version="1.0" encoding="utf-8"?>
<p:tagLst xmlns:p="http://schemas.openxmlformats.org/presentationml/2006/main">
  <p:tag name="KSO_WM_DIAGRAM_VIRTUALLY_FRAME" val="{&quot;height&quot;:225,&quot;left&quot;:60,&quot;top&quot;:190,&quot;width&quot;:840}"/>
</p:tagLst>
</file>

<file path=ppt/tags/tag61.xml><?xml version="1.0" encoding="utf-8"?>
<p:tagLst xmlns:p="http://schemas.openxmlformats.org/presentationml/2006/main">
  <p:tag name="KSO_WM_DIAGRAM_VIRTUALLY_FRAME" val="{&quot;height&quot;:225,&quot;left&quot;:60,&quot;top&quot;:190,&quot;width&quot;:840}"/>
</p:tagLst>
</file>

<file path=ppt/tags/tag62.xml><?xml version="1.0" encoding="utf-8"?>
<p:tagLst xmlns:p="http://schemas.openxmlformats.org/presentationml/2006/main">
  <p:tag name="KSO_WM_DIAGRAM_VIRTUALLY_FRAME" val="{&quot;height&quot;:225,&quot;left&quot;:60,&quot;top&quot;:190,&quot;width&quot;:840}"/>
</p:tagLst>
</file>

<file path=ppt/tags/tag63.xml><?xml version="1.0" encoding="utf-8"?>
<p:tagLst xmlns:p="http://schemas.openxmlformats.org/presentationml/2006/main">
  <p:tag name="KSO_WM_DIAGRAM_VIRTUALLY_FRAME" val="{&quot;height&quot;:225,&quot;left&quot;:60,&quot;top&quot;:190,&quot;width&quot;:840}"/>
</p:tagLst>
</file>

<file path=ppt/tags/tag64.xml><?xml version="1.0" encoding="utf-8"?>
<p:tagLst xmlns:p="http://schemas.openxmlformats.org/presentationml/2006/main">
  <p:tag name="KSO_WM_DIAGRAM_VIRTUALLY_FRAME" val="{&quot;height&quot;:225,&quot;left&quot;:60,&quot;top&quot;:190,&quot;width&quot;:840}"/>
</p:tagLst>
</file>

<file path=ppt/tags/tag65.xml><?xml version="1.0" encoding="utf-8"?>
<p:tagLst xmlns:p="http://schemas.openxmlformats.org/presentationml/2006/main">
  <p:tag name="KSO_WM_DIAGRAM_VIRTUALLY_FRAME" val="{&quot;height&quot;:225,&quot;left&quot;:60,&quot;top&quot;:190,&quot;width&quot;:840}"/>
</p:tagLst>
</file>

<file path=ppt/tags/tag66.xml><?xml version="1.0" encoding="utf-8"?>
<p:tagLst xmlns:p="http://schemas.openxmlformats.org/presentationml/2006/main">
  <p:tag name="KSO_WM_DIAGRAM_VIRTUALLY_FRAME" val="{&quot;height&quot;:290,&quot;left&quot;:60,&quot;top&quot;:140,&quot;width&quot;:400}"/>
</p:tagLst>
</file>

<file path=ppt/tags/tag67.xml><?xml version="1.0" encoding="utf-8"?>
<p:tagLst xmlns:p="http://schemas.openxmlformats.org/presentationml/2006/main">
  <p:tag name="KSO_WM_DIAGRAM_VIRTUALLY_FRAME" val="{&quot;height&quot;:290,&quot;left&quot;:60,&quot;top&quot;:140,&quot;width&quot;:400}"/>
</p:tagLst>
</file>

<file path=ppt/tags/tag68.xml><?xml version="1.0" encoding="utf-8"?>
<p:tagLst xmlns:p="http://schemas.openxmlformats.org/presentationml/2006/main">
  <p:tag name="KSO_WM_DIAGRAM_VIRTUALLY_FRAME" val="{&quot;height&quot;:290,&quot;left&quot;:60,&quot;top&quot;:140,&quot;width&quot;:400}"/>
</p:tagLst>
</file>

<file path=ppt/tags/tag69.xml><?xml version="1.0" encoding="utf-8"?>
<p:tagLst xmlns:p="http://schemas.openxmlformats.org/presentationml/2006/main">
  <p:tag name="KSO_WM_DIAGRAM_VIRTUALLY_FRAME" val="{&quot;height&quot;:290,&quot;left&quot;:60,&quot;top&quot;:140,&quot;width&quot;:400}"/>
</p:tagLst>
</file>

<file path=ppt/tags/tag7.xml><?xml version="1.0" encoding="utf-8"?>
<p:tagLst xmlns:p="http://schemas.openxmlformats.org/presentationml/2006/main">
  <p:tag name="KSO_WM_DIAGRAM_VIRTUALLY_FRAME" val="{&quot;height&quot;:180,&quot;left&quot;:60,&quot;top&quot;:310,&quot;width&quot;:840}"/>
</p:tagLst>
</file>

<file path=ppt/tags/tag70.xml><?xml version="1.0" encoding="utf-8"?>
<p:tagLst xmlns:p="http://schemas.openxmlformats.org/presentationml/2006/main">
  <p:tag name="KSO_WM_DIAGRAM_VIRTUALLY_FRAME" val="{&quot;height&quot;:291,&quot;left&quot;:380,&quot;top&quot;:140,&quot;width&quot;:540}"/>
</p:tagLst>
</file>

<file path=ppt/tags/tag71.xml><?xml version="1.0" encoding="utf-8"?>
<p:tagLst xmlns:p="http://schemas.openxmlformats.org/presentationml/2006/main">
  <p:tag name="KSO_WM_DIAGRAM_VIRTUALLY_FRAME" val="{&quot;height&quot;:291,&quot;left&quot;:380,&quot;top&quot;:140,&quot;width&quot;:540}"/>
</p:tagLst>
</file>

<file path=ppt/tags/tag72.xml><?xml version="1.0" encoding="utf-8"?>
<p:tagLst xmlns:p="http://schemas.openxmlformats.org/presentationml/2006/main">
  <p:tag name="KSO_WM_DIAGRAM_VIRTUALLY_FRAME" val="{&quot;height&quot;:291,&quot;left&quot;:380,&quot;top&quot;:140,&quot;width&quot;:540}"/>
</p:tagLst>
</file>

<file path=ppt/tags/tag73.xml><?xml version="1.0" encoding="utf-8"?>
<p:tagLst xmlns:p="http://schemas.openxmlformats.org/presentationml/2006/main">
  <p:tag name="KSO_WM_DIAGRAM_VIRTUALLY_FRAME" val="{&quot;height&quot;:291,&quot;left&quot;:380,&quot;top&quot;:140,&quot;width&quot;:540}"/>
</p:tagLst>
</file>

<file path=ppt/tags/tag74.xml><?xml version="1.0" encoding="utf-8"?>
<p:tagLst xmlns:p="http://schemas.openxmlformats.org/presentationml/2006/main">
  <p:tag name="KSO_WM_DIAGRAM_VIRTUALLY_FRAME" val="{&quot;height&quot;:291,&quot;left&quot;:380,&quot;top&quot;:140,&quot;width&quot;:540}"/>
</p:tagLst>
</file>

<file path=ppt/tags/tag75.xml><?xml version="1.0" encoding="utf-8"?>
<p:tagLst xmlns:p="http://schemas.openxmlformats.org/presentationml/2006/main">
  <p:tag name="KSO_WM_DIAGRAM_VIRTUALLY_FRAME" val="{&quot;height&quot;:291,&quot;left&quot;:380,&quot;top&quot;:140,&quot;width&quot;:540}"/>
</p:tagLst>
</file>

<file path=ppt/tags/tag76.xml><?xml version="1.0" encoding="utf-8"?>
<p:tagLst xmlns:p="http://schemas.openxmlformats.org/presentationml/2006/main">
  <p:tag name="KSO_WM_DIAGRAM_VIRTUALLY_FRAME" val="{&quot;height&quot;:291,&quot;left&quot;:380,&quot;top&quot;:140,&quot;width&quot;:540}"/>
</p:tagLst>
</file>

<file path=ppt/tags/tag77.xml><?xml version="1.0" encoding="utf-8"?>
<p:tagLst xmlns:p="http://schemas.openxmlformats.org/presentationml/2006/main">
  <p:tag name="KSO_WM_DIAGRAM_VIRTUALLY_FRAME" val="{&quot;height&quot;:291,&quot;left&quot;:380,&quot;top&quot;:140,&quot;width&quot;:540}"/>
</p:tagLst>
</file>

<file path=ppt/tags/tag78.xml><?xml version="1.0" encoding="utf-8"?>
<p:tagLst xmlns:p="http://schemas.openxmlformats.org/presentationml/2006/main">
  <p:tag name="KSO_WM_DIAGRAM_VIRTUALLY_FRAME" val="{&quot;height&quot;:291,&quot;left&quot;:380,&quot;top&quot;:140,&quot;width&quot;:540}"/>
</p:tagLst>
</file>

<file path=ppt/tags/tag79.xml><?xml version="1.0" encoding="utf-8"?>
<p:tagLst xmlns:p="http://schemas.openxmlformats.org/presentationml/2006/main">
  <p:tag name="KSO_WM_DIAGRAM_VIRTUALLY_FRAME" val="{&quot;height&quot;:291,&quot;left&quot;:380,&quot;top&quot;:140,&quot;width&quot;:540}"/>
</p:tagLst>
</file>

<file path=ppt/tags/tag8.xml><?xml version="1.0" encoding="utf-8"?>
<p:tagLst xmlns:p="http://schemas.openxmlformats.org/presentationml/2006/main">
  <p:tag name="KSO_WM_DIAGRAM_VIRTUALLY_FRAME" val="{&quot;height&quot;:180,&quot;left&quot;:60,&quot;top&quot;:310,&quot;width&quot;:840}"/>
</p:tagLst>
</file>

<file path=ppt/tags/tag80.xml><?xml version="1.0" encoding="utf-8"?>
<p:tagLst xmlns:p="http://schemas.openxmlformats.org/presentationml/2006/main">
  <p:tag name="KSO_WM_DIAGRAM_VIRTUALLY_FRAME" val="{&quot;height&quot;:291,&quot;left&quot;:380,&quot;top&quot;:140,&quot;width&quot;:540}"/>
</p:tagLst>
</file>

<file path=ppt/tags/tag81.xml><?xml version="1.0" encoding="utf-8"?>
<p:tagLst xmlns:p="http://schemas.openxmlformats.org/presentationml/2006/main">
  <p:tag name="KSO_WM_DIAGRAM_VIRTUALLY_FRAME" val="{&quot;height&quot;:291,&quot;left&quot;:380,&quot;top&quot;:140,&quot;width&quot;:540}"/>
</p:tagLst>
</file>

<file path=ppt/tags/tag82.xml><?xml version="1.0" encoding="utf-8"?>
<p:tagLst xmlns:p="http://schemas.openxmlformats.org/presentationml/2006/main">
  <p:tag name="KSO_WM_DIAGRAM_VIRTUALLY_FRAME" val="{&quot;height&quot;:291,&quot;left&quot;:380,&quot;top&quot;:140,&quot;width&quot;:540}"/>
</p:tagLst>
</file>

<file path=ppt/tags/tag83.xml><?xml version="1.0" encoding="utf-8"?>
<p:tagLst xmlns:p="http://schemas.openxmlformats.org/presentationml/2006/main">
  <p:tag name="KSO_WM_DIAGRAM_VIRTUALLY_FRAME" val="{&quot;height&quot;:291,&quot;left&quot;:380,&quot;top&quot;:140,&quot;width&quot;:540}"/>
</p:tagLst>
</file>

<file path=ppt/tags/tag84.xml><?xml version="1.0" encoding="utf-8"?>
<p:tagLst xmlns:p="http://schemas.openxmlformats.org/presentationml/2006/main">
  <p:tag name="KSO_WM_DIAGRAM_VIRTUALLY_FRAME" val="{&quot;height&quot;:291,&quot;left&quot;:380,&quot;top&quot;:140,&quot;width&quot;:540}"/>
</p:tagLst>
</file>

<file path=ppt/tags/tag85.xml><?xml version="1.0" encoding="utf-8"?>
<p:tagLst xmlns:p="http://schemas.openxmlformats.org/presentationml/2006/main">
  <p:tag name="KSO_WM_DIAGRAM_VIRTUALLY_FRAME" val="{&quot;height&quot;:291,&quot;left&quot;:380,&quot;top&quot;:140,&quot;width&quot;:540}"/>
</p:tagLst>
</file>

<file path=ppt/tags/tag86.xml><?xml version="1.0" encoding="utf-8"?>
<p:tagLst xmlns:p="http://schemas.openxmlformats.org/presentationml/2006/main">
  <p:tag name="KSO_WM_DIAGRAM_VIRTUALLY_FRAME" val="{&quot;height&quot;:291,&quot;left&quot;:380,&quot;top&quot;:140,&quot;width&quot;:540}"/>
</p:tagLst>
</file>

<file path=ppt/tags/tag87.xml><?xml version="1.0" encoding="utf-8"?>
<p:tagLst xmlns:p="http://schemas.openxmlformats.org/presentationml/2006/main">
  <p:tag name="KSO_WM_DIAGRAM_VIRTUALLY_FRAME" val="{&quot;height&quot;:291,&quot;left&quot;:380,&quot;top&quot;:140,&quot;width&quot;:540}"/>
</p:tagLst>
</file>

<file path=ppt/tags/tag88.xml><?xml version="1.0" encoding="utf-8"?>
<p:tagLst xmlns:p="http://schemas.openxmlformats.org/presentationml/2006/main">
  <p:tag name="KSO_WM_DIAGRAM_VIRTUALLY_FRAME" val="{&quot;height&quot;:235,&quot;left&quot;:60,&quot;top&quot;:130,&quot;width&quot;:850}"/>
</p:tagLst>
</file>

<file path=ppt/tags/tag89.xml><?xml version="1.0" encoding="utf-8"?>
<p:tagLst xmlns:p="http://schemas.openxmlformats.org/presentationml/2006/main">
  <p:tag name="KSO_WM_DIAGRAM_VIRTUALLY_FRAME" val="{&quot;height&quot;:235,&quot;left&quot;:60,&quot;top&quot;:130,&quot;width&quot;:850}"/>
</p:tagLst>
</file>

<file path=ppt/tags/tag9.xml><?xml version="1.0" encoding="utf-8"?>
<p:tagLst xmlns:p="http://schemas.openxmlformats.org/presentationml/2006/main">
  <p:tag name="KSO_WM_DIAGRAM_VIRTUALLY_FRAME" val="{&quot;height&quot;:180,&quot;left&quot;:60,&quot;top&quot;:310,&quot;width&quot;:840}"/>
</p:tagLst>
</file>

<file path=ppt/tags/tag90.xml><?xml version="1.0" encoding="utf-8"?>
<p:tagLst xmlns:p="http://schemas.openxmlformats.org/presentationml/2006/main">
  <p:tag name="KSO_WM_DIAGRAM_VIRTUALLY_FRAME" val="{&quot;height&quot;:235,&quot;left&quot;:60,&quot;top&quot;:130,&quot;width&quot;:850}"/>
</p:tagLst>
</file>

<file path=ppt/tags/tag91.xml><?xml version="1.0" encoding="utf-8"?>
<p:tagLst xmlns:p="http://schemas.openxmlformats.org/presentationml/2006/main">
  <p:tag name="KSO_WM_DIAGRAM_VIRTUALLY_FRAME" val="{&quot;height&quot;:235,&quot;left&quot;:60,&quot;top&quot;:130,&quot;width&quot;:850}"/>
</p:tagLst>
</file>

<file path=ppt/tags/tag92.xml><?xml version="1.0" encoding="utf-8"?>
<p:tagLst xmlns:p="http://schemas.openxmlformats.org/presentationml/2006/main">
  <p:tag name="KSO_WM_DIAGRAM_VIRTUALLY_FRAME" val="{&quot;height&quot;:235,&quot;left&quot;:60,&quot;top&quot;:130,&quot;width&quot;:850}"/>
</p:tagLst>
</file>

<file path=ppt/tags/tag93.xml><?xml version="1.0" encoding="utf-8"?>
<p:tagLst xmlns:p="http://schemas.openxmlformats.org/presentationml/2006/main">
  <p:tag name="KSO_WM_DIAGRAM_VIRTUALLY_FRAME" val="{&quot;height&quot;:235,&quot;left&quot;:60,&quot;top&quot;:130,&quot;width&quot;:850}"/>
</p:tagLst>
</file>

<file path=ppt/tags/tag94.xml><?xml version="1.0" encoding="utf-8"?>
<p:tagLst xmlns:p="http://schemas.openxmlformats.org/presentationml/2006/main">
  <p:tag name="KSO_WM_DIAGRAM_VIRTUALLY_FRAME" val="{&quot;height&quot;:235,&quot;left&quot;:60,&quot;top&quot;:130,&quot;width&quot;:850}"/>
</p:tagLst>
</file>

<file path=ppt/tags/tag95.xml><?xml version="1.0" encoding="utf-8"?>
<p:tagLst xmlns:p="http://schemas.openxmlformats.org/presentationml/2006/main">
  <p:tag name="KSO_WM_DIAGRAM_VIRTUALLY_FRAME" val="{&quot;height&quot;:235,&quot;left&quot;:60,&quot;top&quot;:130,&quot;width&quot;:850}"/>
</p:tagLst>
</file>

<file path=ppt/tags/tag96.xml><?xml version="1.0" encoding="utf-8"?>
<p:tagLst xmlns:p="http://schemas.openxmlformats.org/presentationml/2006/main">
  <p:tag name="KSO_WM_DIAGRAM_VIRTUALLY_FRAME" val="{&quot;height&quot;:235,&quot;left&quot;:60,&quot;top&quot;:130,&quot;width&quot;:850}"/>
</p:tagLst>
</file>

<file path=ppt/tags/tag97.xml><?xml version="1.0" encoding="utf-8"?>
<p:tagLst xmlns:p="http://schemas.openxmlformats.org/presentationml/2006/main">
  <p:tag name="KSO_WM_DIAGRAM_VIRTUALLY_FRAME" val="{&quot;height&quot;:235,&quot;left&quot;:60,&quot;top&quot;:130,&quot;width&quot;:850}"/>
</p:tagLst>
</file>

<file path=ppt/tags/tag98.xml><?xml version="1.0" encoding="utf-8"?>
<p:tagLst xmlns:p="http://schemas.openxmlformats.org/presentationml/2006/main">
  <p:tag name="KSO_WM_DIAGRAM_VIRTUALLY_FRAME" val="{&quot;height&quot;:235,&quot;left&quot;:60,&quot;top&quot;:130,&quot;width&quot;:850}"/>
</p:tagLst>
</file>

<file path=ppt/tags/tag99.xml><?xml version="1.0" encoding="utf-8"?>
<p:tagLst xmlns:p="http://schemas.openxmlformats.org/presentationml/2006/main">
  <p:tag name="KSO_WM_DIAGRAM_VIRTUALLY_FRAME" val="{&quot;height&quot;:235,&quot;left&quot;:60,&quot;top&quot;:130,&quot;width&quot;:85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5522</Words>
  <Application>WPS 演示</Application>
  <PresentationFormat/>
  <Paragraphs>348</Paragraphs>
  <Slides>32</Slides>
  <Notes>0</Notes>
  <HiddenSlides>0</HiddenSlides>
  <MMClips>0</MMClips>
  <ScaleCrop>false</ScaleCrop>
  <HeadingPairs>
    <vt:vector size="6" baseType="variant">
      <vt:variant>
        <vt:lpstr>已用的字体</vt:lpstr>
      </vt:variant>
      <vt:variant>
        <vt:i4>9</vt:i4>
      </vt:variant>
      <vt:variant>
        <vt:lpstr>主题</vt:lpstr>
      </vt:variant>
      <vt:variant>
        <vt:i4>16</vt:i4>
      </vt:variant>
      <vt:variant>
        <vt:lpstr>幻灯片标题</vt:lpstr>
      </vt:variant>
      <vt:variant>
        <vt:i4>32</vt:i4>
      </vt:variant>
    </vt:vector>
  </HeadingPairs>
  <TitlesOfParts>
    <vt:vector size="57" baseType="lpstr">
      <vt:lpstr>Arial</vt:lpstr>
      <vt:lpstr>宋体</vt:lpstr>
      <vt:lpstr>Wingdings</vt:lpstr>
      <vt:lpstr>Arial</vt:lpstr>
      <vt:lpstr>Noto Sans SC</vt:lpstr>
      <vt:lpstr>AMGDT</vt:lpstr>
      <vt:lpstr>微软雅黑</vt:lpstr>
      <vt:lpstr>Arial Unicode MS</vt:lpstr>
      <vt:lpstr>MS PGothic</vt:lpstr>
      <vt:lpstr>Office 主题​​</vt:lpstr>
      <vt:lpstr>默认主题</vt:lpstr>
      <vt:lpstr>1_默认主题</vt:lpstr>
      <vt:lpstr>2_默认主题</vt:lpstr>
      <vt:lpstr>3_默认主题</vt:lpstr>
      <vt:lpstr>5_默认主题</vt:lpstr>
      <vt:lpstr>4_默认主题</vt:lpstr>
      <vt:lpstr>6_默认主题</vt:lpstr>
      <vt:lpstr>9_默认主题</vt:lpstr>
      <vt:lpstr>10_默认主题</vt:lpstr>
      <vt:lpstr>7_默认主题</vt:lpstr>
      <vt:lpstr>8_默认主题</vt:lpstr>
      <vt:lpstr>11_默认主题</vt:lpstr>
      <vt:lpstr>12_默认主题</vt:lpstr>
      <vt:lpstr>13_默认主题</vt:lpstr>
      <vt:lpstr>14_默认主题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空瞳</cp:lastModifiedBy>
  <cp:revision>3</cp:revision>
  <dcterms:created xsi:type="dcterms:W3CDTF">2026-07-30T13:05:00Z</dcterms:created>
  <dcterms:modified xsi:type="dcterms:W3CDTF">2026-07-30T13:30:56Z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{"Label":"1","ContentProducer":"001191110102MACQD9K64010000","ProduceID":"7668276861359606729","ReservedCode1":"","ContentPropagator":"","PropagateID":"","ReservedCode2":""}</vt:lpwstr>
  </property>
  <property fmtid="{D5CDD505-2E9C-101B-9397-08002B2CF9AE}" pid="3" name="KSOProductBuildVer">
    <vt:lpwstr>2052-12.1.0.26895</vt:lpwstr>
  </property>
  <property fmtid="{D5CDD505-2E9C-101B-9397-08002B2CF9AE}" pid="4" name="ICV">
    <vt:lpwstr>7CCCC15909874F58919BB633820CD4C3_12</vt:lpwstr>
  </property>
</Properties>
</file>